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ECBA0"/>
    <a:srgbClr val="99FFCC"/>
    <a:srgbClr val="669900"/>
    <a:srgbClr val="5454A2"/>
    <a:srgbClr val="6666FF"/>
    <a:srgbClr val="6600CC"/>
    <a:srgbClr val="3D7BB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5CE2B-E397-4C8E-8B9A-FE3BDD42EA4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B6EA1E-1888-438F-B9CD-B202EF58BA8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0F194-9184-4579-9E9A-E4864291663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827C10D-CE81-4D91-8C54-DD341A3A2D4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DA5031A-3A42-4DED-B147-773989ABCA5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4620E5-0975-4E46-BEDA-5E7287721C6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EC358-2402-4B30-B043-A8B9A880103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755E3-9539-4A24-8B87-D3E2162828D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C7DE7-4428-4D67-9F4D-95FDC306271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90C97D-1510-46AB-8243-5E7CF4337C1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0A194-55F1-4FFD-820C-341AEB7183A3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AD15A-3231-458F-8666-F137E248CEB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839A12-5428-4DDB-942F-A257E1FFD23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9727A5C-E01A-4BE4-AC9A-D7B739441C97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do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195513"/>
            <a:ext cx="1905000" cy="1239837"/>
          </a:xfrm>
          <a:prstGeom prst="rect">
            <a:avLst/>
          </a:prstGeom>
          <a:noFill/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276600" y="2133600"/>
            <a:ext cx="48768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8800">
                <a:solidFill>
                  <a:srgbClr val="5454A2"/>
                </a:solidFill>
                <a:latin typeface="Arial Black" pitchFamily="34" charset="0"/>
              </a:rPr>
              <a:t>SUNAT</a:t>
            </a:r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2819400" y="1600200"/>
            <a:ext cx="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200400" y="533400"/>
            <a:ext cx="5410200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300" i="1">
                <a:solidFill>
                  <a:srgbClr val="669900"/>
                </a:solidFill>
                <a:latin typeface="Monotype Corsiva" pitchFamily="66" charset="0"/>
              </a:rPr>
              <a:t>Dirección de Investigación y Desarrollo Académico</a:t>
            </a:r>
          </a:p>
          <a:p>
            <a:pPr algn="ctr">
              <a:spcBef>
                <a:spcPct val="50000"/>
              </a:spcBef>
            </a:pPr>
            <a:r>
              <a:rPr lang="es-ES" b="1">
                <a:solidFill>
                  <a:srgbClr val="669900"/>
                </a:solidFill>
                <a:latin typeface="Arial Black" pitchFamily="34" charset="0"/>
              </a:rPr>
              <a:t>IDEA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276600" y="4038600"/>
            <a:ext cx="4724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 b="1">
                <a:solidFill>
                  <a:srgbClr val="5454A2"/>
                </a:solidFill>
              </a:rPr>
              <a:t>SU</a:t>
            </a:r>
            <a:r>
              <a:rPr lang="es-ES" sz="2400"/>
              <a:t>perintendencia </a:t>
            </a:r>
            <a:r>
              <a:rPr lang="es-ES" sz="2400" b="1">
                <a:solidFill>
                  <a:srgbClr val="5454A2"/>
                </a:solidFill>
              </a:rPr>
              <a:t>N</a:t>
            </a:r>
            <a:r>
              <a:rPr lang="es-ES" sz="2400"/>
              <a:t>acional de </a:t>
            </a:r>
            <a:r>
              <a:rPr lang="es-ES" sz="2400" b="1">
                <a:solidFill>
                  <a:srgbClr val="5454A2"/>
                </a:solidFill>
              </a:rPr>
              <a:t>A</a:t>
            </a:r>
            <a:r>
              <a:rPr lang="es-ES" sz="2400"/>
              <a:t>dministración </a:t>
            </a:r>
            <a:r>
              <a:rPr lang="es-ES" sz="2400" b="1">
                <a:solidFill>
                  <a:srgbClr val="5454A2"/>
                </a:solidFill>
              </a:rPr>
              <a:t>T</a:t>
            </a:r>
            <a:r>
              <a:rPr lang="es-ES" sz="2400"/>
              <a:t>ributaria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762000" y="56388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000" b="1">
                <a:latin typeface="Agency FB" pitchFamily="34" charset="0"/>
              </a:rPr>
              <a:t>Prof. Víctor Espinoza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1371600" y="304800"/>
            <a:ext cx="5867400" cy="1143000"/>
          </a:xfrm>
        </p:spPr>
        <p:txBody>
          <a:bodyPr/>
          <a:lstStyle/>
          <a:p>
            <a:r>
              <a:rPr lang="es-ES" sz="4000"/>
              <a:t>¿QUÉ ES LA SUNAT?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Char char="o"/>
            </a:pPr>
            <a:r>
              <a:rPr lang="es-ES" sz="1600"/>
              <a:t>La SUNAT es, una institución Pública descentralizada del Sector Economía y Finanzas, dotada de:</a:t>
            </a:r>
          </a:p>
          <a:p>
            <a:pPr lvl="1">
              <a:lnSpc>
                <a:spcPct val="90000"/>
              </a:lnSpc>
              <a:buClr>
                <a:srgbClr val="99FFCC"/>
              </a:buClr>
              <a:buFontTx/>
              <a:buChar char="o"/>
            </a:pPr>
            <a:r>
              <a:rPr lang="es-ES" sz="1600"/>
              <a:t>Personería jurídica de Derecho</a:t>
            </a:r>
          </a:p>
          <a:p>
            <a:pPr lvl="1">
              <a:lnSpc>
                <a:spcPct val="90000"/>
              </a:lnSpc>
              <a:buClr>
                <a:srgbClr val="99FFCC"/>
              </a:buClr>
              <a:buFontTx/>
              <a:buChar char="o"/>
            </a:pPr>
            <a:r>
              <a:rPr lang="es-ES" sz="1600"/>
              <a:t>Patrimonio propio y</a:t>
            </a:r>
          </a:p>
          <a:p>
            <a:pPr lvl="1">
              <a:lnSpc>
                <a:spcPct val="90000"/>
              </a:lnSpc>
              <a:buClr>
                <a:srgbClr val="99FFCC"/>
              </a:buClr>
              <a:buFontTx/>
              <a:buChar char="o"/>
            </a:pPr>
            <a:r>
              <a:rPr lang="es-ES" sz="1600"/>
              <a:t>Autonomía</a:t>
            </a:r>
          </a:p>
          <a:p>
            <a:pPr lvl="2">
              <a:lnSpc>
                <a:spcPct val="90000"/>
              </a:lnSpc>
              <a:buClr>
                <a:srgbClr val="FECBA0"/>
              </a:buClr>
              <a:buFontTx/>
              <a:buChar char="o"/>
            </a:pPr>
            <a:r>
              <a:rPr lang="es-ES" sz="1600"/>
              <a:t>Economía</a:t>
            </a:r>
          </a:p>
          <a:p>
            <a:pPr lvl="2">
              <a:lnSpc>
                <a:spcPct val="90000"/>
              </a:lnSpc>
              <a:buClr>
                <a:srgbClr val="FECBA0"/>
              </a:buClr>
              <a:buFontTx/>
              <a:buChar char="o"/>
            </a:pPr>
            <a:r>
              <a:rPr lang="es-ES" sz="1600"/>
              <a:t>Administrativa</a:t>
            </a:r>
          </a:p>
          <a:p>
            <a:pPr lvl="2">
              <a:lnSpc>
                <a:spcPct val="90000"/>
              </a:lnSpc>
              <a:buClr>
                <a:srgbClr val="FECBA0"/>
              </a:buClr>
              <a:buFontTx/>
              <a:buChar char="o"/>
            </a:pPr>
            <a:r>
              <a:rPr lang="es-ES" sz="1600"/>
              <a:t>Funcional</a:t>
            </a:r>
          </a:p>
          <a:p>
            <a:pPr lvl="2">
              <a:lnSpc>
                <a:spcPct val="90000"/>
              </a:lnSpc>
              <a:buClr>
                <a:srgbClr val="FECBA0"/>
              </a:buClr>
              <a:buFontTx/>
              <a:buChar char="o"/>
            </a:pPr>
            <a:r>
              <a:rPr lang="es-ES" sz="1600"/>
              <a:t>técnica y</a:t>
            </a:r>
          </a:p>
          <a:p>
            <a:pPr lvl="2">
              <a:lnSpc>
                <a:spcPct val="90000"/>
              </a:lnSpc>
              <a:buClr>
                <a:srgbClr val="FECBA0"/>
              </a:buClr>
              <a:buFontTx/>
              <a:buChar char="o"/>
            </a:pPr>
            <a:r>
              <a:rPr lang="es-ES" sz="1600"/>
              <a:t>Financiera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Char char="o"/>
            </a:pPr>
            <a:r>
              <a:rPr lang="es-ES" sz="1600"/>
              <a:t>Ha absorbido a la Superintendencia Nacional de Aduanas, asumiendo las funciones, facultades y atribuciones que por ley, correspondían a esta entidad</a:t>
            </a:r>
          </a:p>
          <a:p>
            <a:pPr lvl="2">
              <a:lnSpc>
                <a:spcPct val="90000"/>
              </a:lnSpc>
              <a:buClr>
                <a:schemeClr val="tx1"/>
              </a:buClr>
              <a:buFontTx/>
              <a:buChar char="o"/>
            </a:pPr>
            <a:endParaRPr lang="es-ES" sz="1600"/>
          </a:p>
        </p:txBody>
      </p:sp>
      <p:pic>
        <p:nvPicPr>
          <p:cNvPr id="5127" name="Picture 7" descr="do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57200"/>
            <a:ext cx="1200150" cy="781050"/>
          </a:xfrm>
          <a:prstGeom prst="rect">
            <a:avLst/>
          </a:prstGeom>
          <a:noFill/>
        </p:spPr>
      </p:pic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600200" y="381000"/>
            <a:ext cx="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pic>
        <p:nvPicPr>
          <p:cNvPr id="5130" name="Picture 10" descr="foquito y maletín"/>
          <p:cNvPicPr>
            <a:picLocks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844675" y="1524000"/>
            <a:ext cx="3151188" cy="3810000"/>
          </a:xfrm>
          <a:noFill/>
          <a:ln/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1828800" y="304800"/>
            <a:ext cx="5029200" cy="1143000"/>
          </a:xfrm>
        </p:spPr>
        <p:txBody>
          <a:bodyPr/>
          <a:lstStyle/>
          <a:p>
            <a:pPr algn="l"/>
            <a:r>
              <a:rPr lang="es-ES"/>
              <a:t>ORGANIGRAMA 1</a:t>
            </a:r>
          </a:p>
        </p:txBody>
      </p:sp>
      <p:pic>
        <p:nvPicPr>
          <p:cNvPr id="7175" name="Picture 7" descr="do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57200"/>
            <a:ext cx="1200150" cy="781050"/>
          </a:xfrm>
          <a:prstGeom prst="rect">
            <a:avLst/>
          </a:prstGeom>
          <a:noFill/>
        </p:spPr>
      </p:pic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1600200" y="457200"/>
            <a:ext cx="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3886200" y="1600200"/>
            <a:ext cx="990600" cy="304800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FF3300"/>
                </a:solidFill>
              </a:rPr>
              <a:t>SUNAT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2514600" y="2362200"/>
            <a:ext cx="1447800" cy="517525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FF3300"/>
                </a:solidFill>
              </a:rPr>
              <a:t>CONTROL INTERNO</a:t>
            </a: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4800600" y="2362200"/>
            <a:ext cx="2667000" cy="517525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FF3300"/>
                </a:solidFill>
              </a:rPr>
              <a:t>INS.ADM.TRIBUTARIA Y ADUANERA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838200" y="3429000"/>
            <a:ext cx="2209800" cy="517525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FF3300"/>
                </a:solidFill>
              </a:rPr>
              <a:t>SUPERINTENDENCIASADUANAS</a:t>
            </a: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4953000" y="3429000"/>
            <a:ext cx="2590800" cy="623888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FF3300"/>
                </a:solidFill>
              </a:rPr>
              <a:t>SUPERINTENDENCIA</a:t>
            </a:r>
          </a:p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FF3300"/>
                </a:solidFill>
              </a:rPr>
              <a:t>TRIBUTOS</a:t>
            </a:r>
          </a:p>
        </p:txBody>
      </p:sp>
      <p:sp>
        <p:nvSpPr>
          <p:cNvPr id="7210" name="Text Box 42"/>
          <p:cNvSpPr txBox="1">
            <a:spLocks noChangeArrowheads="1"/>
          </p:cNvSpPr>
          <p:nvPr/>
        </p:nvSpPr>
        <p:spPr bwMode="auto">
          <a:xfrm>
            <a:off x="381000" y="4648200"/>
            <a:ext cx="1295400" cy="517525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FF3300"/>
                </a:solidFill>
              </a:rPr>
              <a:t>Intendencia Aduanera</a:t>
            </a:r>
          </a:p>
        </p:txBody>
      </p:sp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1905000" y="4648200"/>
            <a:ext cx="1524000" cy="517525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FF3300"/>
                </a:solidFill>
              </a:rPr>
              <a:t>Prevención Contrabando</a:t>
            </a:r>
          </a:p>
        </p:txBody>
      </p:sp>
      <p:sp>
        <p:nvSpPr>
          <p:cNvPr id="7212" name="Text Box 44"/>
          <p:cNvSpPr txBox="1">
            <a:spLocks noChangeArrowheads="1"/>
          </p:cNvSpPr>
          <p:nvPr/>
        </p:nvSpPr>
        <p:spPr bwMode="auto">
          <a:xfrm>
            <a:off x="3962400" y="4648200"/>
            <a:ext cx="1295400" cy="730250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FF3300"/>
                </a:solidFill>
              </a:rPr>
              <a:t>Servicio      AL Contribuyente</a:t>
            </a:r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5410200" y="4648200"/>
            <a:ext cx="1524000" cy="730250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FF3300"/>
                </a:solidFill>
              </a:rPr>
              <a:t>Intendencia Cumplimiento Tributario</a:t>
            </a:r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7086600" y="4648200"/>
            <a:ext cx="1600200" cy="730250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FF3300"/>
                </a:solidFill>
              </a:rPr>
              <a:t>Intendencia Recursos Humanos</a:t>
            </a:r>
          </a:p>
        </p:txBody>
      </p:sp>
      <p:sp>
        <p:nvSpPr>
          <p:cNvPr id="7215" name="Line 47"/>
          <p:cNvSpPr>
            <a:spLocks noChangeShapeType="1"/>
          </p:cNvSpPr>
          <p:nvPr/>
        </p:nvSpPr>
        <p:spPr bwMode="auto">
          <a:xfrm>
            <a:off x="3962400" y="2590800"/>
            <a:ext cx="8382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1828800" y="3124200"/>
            <a:ext cx="44196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7217" name="Line 49"/>
          <p:cNvSpPr>
            <a:spLocks noChangeShapeType="1"/>
          </p:cNvSpPr>
          <p:nvPr/>
        </p:nvSpPr>
        <p:spPr bwMode="auto">
          <a:xfrm>
            <a:off x="4387850" y="1905000"/>
            <a:ext cx="0" cy="1219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7218" name="Line 50"/>
          <p:cNvSpPr>
            <a:spLocks noChangeShapeType="1"/>
          </p:cNvSpPr>
          <p:nvPr/>
        </p:nvSpPr>
        <p:spPr bwMode="auto">
          <a:xfrm>
            <a:off x="1828800" y="3124200"/>
            <a:ext cx="0" cy="304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7219" name="Line 51"/>
          <p:cNvSpPr>
            <a:spLocks noChangeShapeType="1"/>
          </p:cNvSpPr>
          <p:nvPr/>
        </p:nvSpPr>
        <p:spPr bwMode="auto">
          <a:xfrm>
            <a:off x="6248400" y="3124200"/>
            <a:ext cx="0" cy="304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7220" name="Line 52"/>
          <p:cNvSpPr>
            <a:spLocks noChangeShapeType="1"/>
          </p:cNvSpPr>
          <p:nvPr/>
        </p:nvSpPr>
        <p:spPr bwMode="auto">
          <a:xfrm>
            <a:off x="1066800" y="4267200"/>
            <a:ext cx="1600200" cy="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7221" name="Line 53"/>
          <p:cNvSpPr>
            <a:spLocks noChangeShapeType="1"/>
          </p:cNvSpPr>
          <p:nvPr/>
        </p:nvSpPr>
        <p:spPr bwMode="auto">
          <a:xfrm>
            <a:off x="1828800" y="3962400"/>
            <a:ext cx="0" cy="30480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7222" name="Line 54"/>
          <p:cNvSpPr>
            <a:spLocks noChangeShapeType="1"/>
          </p:cNvSpPr>
          <p:nvPr/>
        </p:nvSpPr>
        <p:spPr bwMode="auto">
          <a:xfrm>
            <a:off x="2667000" y="4267200"/>
            <a:ext cx="0" cy="38100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7223" name="Line 55"/>
          <p:cNvSpPr>
            <a:spLocks noChangeShapeType="1"/>
          </p:cNvSpPr>
          <p:nvPr/>
        </p:nvSpPr>
        <p:spPr bwMode="auto">
          <a:xfrm>
            <a:off x="1066800" y="4267200"/>
            <a:ext cx="0" cy="38100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7224" name="Line 56"/>
          <p:cNvSpPr>
            <a:spLocks noChangeShapeType="1"/>
          </p:cNvSpPr>
          <p:nvPr/>
        </p:nvSpPr>
        <p:spPr bwMode="auto">
          <a:xfrm>
            <a:off x="6248400" y="4267200"/>
            <a:ext cx="0" cy="38100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7225" name="Line 57"/>
          <p:cNvSpPr>
            <a:spLocks noChangeShapeType="1"/>
          </p:cNvSpPr>
          <p:nvPr/>
        </p:nvSpPr>
        <p:spPr bwMode="auto">
          <a:xfrm>
            <a:off x="4572000" y="4267200"/>
            <a:ext cx="0" cy="38100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7226" name="Line 58"/>
          <p:cNvSpPr>
            <a:spLocks noChangeShapeType="1"/>
          </p:cNvSpPr>
          <p:nvPr/>
        </p:nvSpPr>
        <p:spPr bwMode="auto">
          <a:xfrm>
            <a:off x="7924800" y="4267200"/>
            <a:ext cx="0" cy="38100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7227" name="Line 59"/>
          <p:cNvSpPr>
            <a:spLocks noChangeShapeType="1"/>
          </p:cNvSpPr>
          <p:nvPr/>
        </p:nvSpPr>
        <p:spPr bwMode="auto">
          <a:xfrm>
            <a:off x="4572000" y="4267200"/>
            <a:ext cx="3352800" cy="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7228" name="Line 60"/>
          <p:cNvSpPr>
            <a:spLocks noChangeShapeType="1"/>
          </p:cNvSpPr>
          <p:nvPr/>
        </p:nvSpPr>
        <p:spPr bwMode="auto">
          <a:xfrm>
            <a:off x="6248400" y="3962400"/>
            <a:ext cx="0" cy="304800"/>
          </a:xfrm>
          <a:prstGeom prst="line">
            <a:avLst/>
          </a:prstGeom>
          <a:noFill/>
          <a:ln w="28575">
            <a:solidFill>
              <a:srgbClr val="3399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Grp="1" noChangeArrowheads="1"/>
          </p:cNvSpPr>
          <p:nvPr>
            <p:ph type="title"/>
          </p:nvPr>
        </p:nvSpPr>
        <p:spPr>
          <a:xfrm>
            <a:off x="1828800" y="304800"/>
            <a:ext cx="5181600" cy="1143000"/>
          </a:xfrm>
          <a:noFill/>
          <a:ln/>
        </p:spPr>
        <p:txBody>
          <a:bodyPr/>
          <a:lstStyle/>
          <a:p>
            <a:r>
              <a:rPr lang="es-ES" b="1">
                <a:solidFill>
                  <a:srgbClr val="5454A2"/>
                </a:solidFill>
              </a:rPr>
              <a:t>ORGANIGRAMA 2</a:t>
            </a:r>
          </a:p>
        </p:txBody>
      </p:sp>
      <p:pic>
        <p:nvPicPr>
          <p:cNvPr id="9223" name="Picture 7" descr="do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57200"/>
            <a:ext cx="1200150" cy="781050"/>
          </a:xfrm>
          <a:prstGeom prst="rect">
            <a:avLst/>
          </a:prstGeom>
          <a:noFill/>
        </p:spPr>
      </p:pic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1600200" y="6096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048000" y="2606675"/>
            <a:ext cx="1295400" cy="517525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5454A2"/>
                </a:solidFill>
              </a:rPr>
              <a:t>CÓDIGO TRIBUTARIO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3962400" y="3429000"/>
            <a:ext cx="1295400" cy="304800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5454A2"/>
                </a:solidFill>
              </a:rPr>
              <a:t>TRIBUTARIO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1676400" y="4038600"/>
            <a:ext cx="1295400" cy="517525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5454A2"/>
                </a:solidFill>
              </a:rPr>
              <a:t>Gobierno Central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3886200" y="4054475"/>
            <a:ext cx="1295400" cy="517525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5454A2"/>
                </a:solidFill>
              </a:rPr>
              <a:t>Gobiernos Locales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5638800" y="4054475"/>
            <a:ext cx="838200" cy="517525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5454A2"/>
                </a:solidFill>
              </a:rPr>
              <a:t>Otros Fines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762000" y="4800600"/>
            <a:ext cx="1295400" cy="1187450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200">
                <a:solidFill>
                  <a:srgbClr val="FF3300"/>
                </a:solidFill>
              </a:rPr>
              <a:t>IMP. RENTA* IGV*            ISC*          RUS* ESSALUD* ONP*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2819400" y="4800600"/>
            <a:ext cx="1600200" cy="1187450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200">
                <a:solidFill>
                  <a:srgbClr val="5454A2"/>
                </a:solidFill>
              </a:rPr>
              <a:t>PREDIAL ALCABALA             A LOS JUEGOS     A LAS APUESTAS IMP.PATRIMONIAL IMP. VEHICULAR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4648200" y="4800600"/>
            <a:ext cx="1295400" cy="639763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200">
                <a:solidFill>
                  <a:srgbClr val="5454A2"/>
                </a:solidFill>
              </a:rPr>
              <a:t>FONAVI SENATI SENCICO</a:t>
            </a:r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4572000" y="2286000"/>
            <a:ext cx="0" cy="1143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886200" y="1600200"/>
            <a:ext cx="1295400" cy="730250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>
                <a:solidFill>
                  <a:srgbClr val="5454A2"/>
                </a:solidFill>
              </a:rPr>
              <a:t>SISTEMA TRIBUTARIO NACIONAL</a:t>
            </a:r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>
            <a:off x="4343400" y="2819400"/>
            <a:ext cx="2286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2209800" y="3886200"/>
            <a:ext cx="3886200" cy="0"/>
          </a:xfrm>
          <a:prstGeom prst="line">
            <a:avLst/>
          </a:prstGeom>
          <a:noFill/>
          <a:ln w="28575">
            <a:solidFill>
              <a:srgbClr val="66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4572000" y="3733800"/>
            <a:ext cx="0" cy="152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4572000" y="3886200"/>
            <a:ext cx="0" cy="152400"/>
          </a:xfrm>
          <a:prstGeom prst="line">
            <a:avLst/>
          </a:prstGeom>
          <a:noFill/>
          <a:ln w="28575">
            <a:solidFill>
              <a:srgbClr val="66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6096000" y="3886200"/>
            <a:ext cx="0" cy="152400"/>
          </a:xfrm>
          <a:prstGeom prst="line">
            <a:avLst/>
          </a:prstGeom>
          <a:noFill/>
          <a:ln w="28575">
            <a:solidFill>
              <a:srgbClr val="66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2209800" y="3886200"/>
            <a:ext cx="0" cy="152400"/>
          </a:xfrm>
          <a:prstGeom prst="line">
            <a:avLst/>
          </a:prstGeom>
          <a:noFill/>
          <a:ln w="28575">
            <a:solidFill>
              <a:srgbClr val="66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2209800" y="4572000"/>
            <a:ext cx="0" cy="838200"/>
          </a:xfrm>
          <a:prstGeom prst="line">
            <a:avLst/>
          </a:prstGeom>
          <a:noFill/>
          <a:ln w="28575">
            <a:solidFill>
              <a:srgbClr val="66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4572000" y="4572000"/>
            <a:ext cx="0" cy="838200"/>
          </a:xfrm>
          <a:prstGeom prst="line">
            <a:avLst/>
          </a:prstGeom>
          <a:noFill/>
          <a:ln w="28575">
            <a:solidFill>
              <a:srgbClr val="66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>
            <a:off x="2057400" y="5410200"/>
            <a:ext cx="152400" cy="0"/>
          </a:xfrm>
          <a:prstGeom prst="line">
            <a:avLst/>
          </a:prstGeom>
          <a:noFill/>
          <a:ln w="28575">
            <a:solidFill>
              <a:srgbClr val="66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>
            <a:off x="4419600" y="5410200"/>
            <a:ext cx="152400" cy="0"/>
          </a:xfrm>
          <a:prstGeom prst="line">
            <a:avLst/>
          </a:prstGeom>
          <a:noFill/>
          <a:ln w="28575">
            <a:solidFill>
              <a:srgbClr val="66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9246" name="Line 30"/>
          <p:cNvSpPr>
            <a:spLocks noChangeShapeType="1"/>
          </p:cNvSpPr>
          <p:nvPr/>
        </p:nvSpPr>
        <p:spPr bwMode="auto">
          <a:xfrm>
            <a:off x="6096000" y="4572000"/>
            <a:ext cx="0" cy="838200"/>
          </a:xfrm>
          <a:prstGeom prst="line">
            <a:avLst/>
          </a:prstGeom>
          <a:noFill/>
          <a:ln w="28575">
            <a:solidFill>
              <a:srgbClr val="66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9247" name="Line 31"/>
          <p:cNvSpPr>
            <a:spLocks noChangeShapeType="1"/>
          </p:cNvSpPr>
          <p:nvPr/>
        </p:nvSpPr>
        <p:spPr bwMode="auto">
          <a:xfrm>
            <a:off x="5943600" y="5410200"/>
            <a:ext cx="152400" cy="0"/>
          </a:xfrm>
          <a:prstGeom prst="line">
            <a:avLst/>
          </a:prstGeom>
          <a:noFill/>
          <a:ln w="28575">
            <a:solidFill>
              <a:srgbClr val="66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Diseño predeterminado">
  <a:themeElements>
    <a:clrScheme name="1_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128</Words>
  <Application>Microsoft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Monotype Corsiva</vt:lpstr>
      <vt:lpstr>Agency FB</vt:lpstr>
      <vt:lpstr>Wingdings 2</vt:lpstr>
      <vt:lpstr>1_Diseño predeterminado</vt:lpstr>
      <vt:lpstr>Diapositiva 1</vt:lpstr>
      <vt:lpstr>¿QUÉ ES LA SUNAT?</vt:lpstr>
      <vt:lpstr>ORGANIGRAMA 1</vt:lpstr>
      <vt:lpstr>ORGANIGRAMA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</dc:creator>
  <cp:lastModifiedBy>maria</cp:lastModifiedBy>
  <cp:revision>13</cp:revision>
  <cp:lastPrinted>1601-01-01T00:00:00Z</cp:lastPrinted>
  <dcterms:created xsi:type="dcterms:W3CDTF">2012-04-19T04:02:58Z</dcterms:created>
  <dcterms:modified xsi:type="dcterms:W3CDTF">2012-04-19T23:18:25Z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