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AFD5"/>
    <a:srgbClr val="FFFFCC"/>
    <a:srgbClr val="009999"/>
    <a:srgbClr val="008080"/>
    <a:srgbClr val="0066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3DDA5-B17C-44D8-B4B7-DBA133569305}" type="datetimeFigureOut">
              <a:rPr lang="es-ES"/>
              <a:pPr>
                <a:defRPr/>
              </a:pPr>
              <a:t>19/04/2012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07E20-452E-4341-B86A-C5248BCD9D6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1874F-4C70-4246-8B14-5DED99BE8E4B}" type="datetimeFigureOut">
              <a:rPr lang="es-ES"/>
              <a:pPr>
                <a:defRPr/>
              </a:pPr>
              <a:t>19/04/2012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3FD38-F65D-4FDB-A7F9-06DF2AC2B9F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21A46-F772-421A-99EB-10D970029B7C}" type="datetimeFigureOut">
              <a:rPr lang="es-ES"/>
              <a:pPr>
                <a:defRPr/>
              </a:pPr>
              <a:t>19/04/2012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65CEB-CA73-4E53-970C-BC3C31F7A59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ED410-0B46-4085-8938-E450DA2E2E14}" type="datetimeFigureOut">
              <a:rPr lang="es-ES"/>
              <a:pPr>
                <a:defRPr/>
              </a:pPr>
              <a:t>19/04/2012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2914B-B71A-46FC-9F09-67497989BEF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48D1B-1F23-4AB6-858C-2E487BCA1402}" type="datetimeFigureOut">
              <a:rPr lang="es-ES"/>
              <a:pPr>
                <a:defRPr/>
              </a:pPr>
              <a:t>19/04/2012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2B9D3-0B54-4804-AB99-8EE18F452E8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326E3-1D07-4C2A-9A27-4A591B0C6BBC}" type="datetimeFigureOut">
              <a:rPr lang="es-ES"/>
              <a:pPr>
                <a:defRPr/>
              </a:pPr>
              <a:t>19/04/2012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BDA1A-FB9E-4238-B3FF-168697E89A1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49787-872E-4AB7-9B79-D3B976E8D1AA}" type="datetimeFigureOut">
              <a:rPr lang="es-ES"/>
              <a:pPr>
                <a:defRPr/>
              </a:pPr>
              <a:t>19/04/2012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6C3BA-9FBC-4BAD-AFB8-93F3E51B746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88E63-F731-41FB-9D02-A451567D201A}" type="datetimeFigureOut">
              <a:rPr lang="es-ES"/>
              <a:pPr>
                <a:defRPr/>
              </a:pPr>
              <a:t>19/04/2012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C1873-A54F-453F-BEEA-D43DBCB7D71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022B2-83D2-4090-9999-1F1F6561F68A}" type="datetimeFigureOut">
              <a:rPr lang="es-ES"/>
              <a:pPr>
                <a:defRPr/>
              </a:pPr>
              <a:t>19/04/2012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75E8B-DB61-4A1F-9DCD-7468D01B96D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CE24E-FC0E-4907-B0A2-2588F78EDBD1}" type="datetimeFigureOut">
              <a:rPr lang="es-ES"/>
              <a:pPr>
                <a:defRPr/>
              </a:pPr>
              <a:t>19/04/2012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13B53-D938-439B-91C4-BB6C413E08D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8346F-F2F1-4409-A38E-6E08675B11F6}" type="datetimeFigureOut">
              <a:rPr lang="es-ES"/>
              <a:pPr>
                <a:defRPr/>
              </a:pPr>
              <a:t>19/04/2012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DE6FC-68EB-42B6-B03A-955657DF0A4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2875E-60BC-4540-B542-E3AF4DEE1A92}" type="datetimeFigureOut">
              <a:rPr lang="es-ES"/>
              <a:pPr>
                <a:defRPr/>
              </a:pPr>
              <a:t>19/04/2012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F2871-D9F8-43C3-A1CC-E1ADC9BC939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2EC2C88-F737-4331-9C81-8C001090D185}" type="datetimeFigureOut">
              <a:rPr lang="es-ES"/>
              <a:pPr>
                <a:defRPr/>
              </a:pPr>
              <a:t>19/04/2012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47A011-FF88-4038-98E0-F0E54E44E2E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66"/>
            </a:gs>
            <a:gs pos="100000">
              <a:srgbClr val="0099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ctrTitle"/>
          </p:nvPr>
        </p:nvSpPr>
        <p:spPr>
          <a:xfrm>
            <a:off x="1116013" y="620713"/>
            <a:ext cx="6734175" cy="1200150"/>
          </a:xfrm>
        </p:spPr>
        <p:txBody>
          <a:bodyPr/>
          <a:lstStyle/>
          <a:p>
            <a:pPr eaLnBrk="1" hangingPunct="1"/>
            <a:r>
              <a:rPr lang="es-ES" sz="4800" smtClean="0">
                <a:solidFill>
                  <a:schemeClr val="bg1"/>
                </a:solidFill>
              </a:rPr>
              <a:t>I. E. P. BUSINESS COMP</a:t>
            </a:r>
          </a:p>
        </p:txBody>
      </p:sp>
      <p:sp>
        <p:nvSpPr>
          <p:cNvPr id="13315" name="2 Subtítulo"/>
          <p:cNvSpPr>
            <a:spLocks noGrp="1"/>
          </p:cNvSpPr>
          <p:nvPr>
            <p:ph type="subTitle" idx="1"/>
          </p:nvPr>
        </p:nvSpPr>
        <p:spPr>
          <a:xfrm>
            <a:off x="863600" y="2781300"/>
            <a:ext cx="7596188" cy="1000125"/>
          </a:xfrm>
        </p:spPr>
        <p:txBody>
          <a:bodyPr/>
          <a:lstStyle/>
          <a:p>
            <a:pPr eaLnBrk="1" hangingPunct="1">
              <a:defRPr/>
            </a:pPr>
            <a:r>
              <a:rPr lang="es-ES" sz="5400" b="1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PSICOLOGIA  HUMANA</a:t>
            </a:r>
          </a:p>
        </p:txBody>
      </p:sp>
      <p:sp>
        <p:nvSpPr>
          <p:cNvPr id="13316" name="4 CuadroTexto"/>
          <p:cNvSpPr txBox="1">
            <a:spLocks noChangeArrowheads="1"/>
          </p:cNvSpPr>
          <p:nvPr/>
        </p:nvSpPr>
        <p:spPr bwMode="auto">
          <a:xfrm>
            <a:off x="755650" y="4005263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 mundo interno del ser humano</a:t>
            </a:r>
          </a:p>
        </p:txBody>
      </p:sp>
      <p:sp>
        <p:nvSpPr>
          <p:cNvPr id="14341" name="5 CuadroTexto"/>
          <p:cNvSpPr txBox="1">
            <a:spLocks noChangeArrowheads="1"/>
          </p:cNvSpPr>
          <p:nvPr/>
        </p:nvSpPr>
        <p:spPr bwMode="auto">
          <a:xfrm>
            <a:off x="1908175" y="5084763"/>
            <a:ext cx="58578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>
                <a:solidFill>
                  <a:schemeClr val="bg1"/>
                </a:solidFill>
                <a:latin typeface="Calibri" pitchFamily="34" charset="0"/>
              </a:rPr>
              <a:t>EXPOSITOR: CARLOS GILBERTO HANCCO  M.</a:t>
            </a:r>
          </a:p>
        </p:txBody>
      </p:sp>
      <p:sp>
        <p:nvSpPr>
          <p:cNvPr id="14342" name="6 CuadroTexto"/>
          <p:cNvSpPr txBox="1">
            <a:spLocks noChangeArrowheads="1"/>
          </p:cNvSpPr>
          <p:nvPr/>
        </p:nvSpPr>
        <p:spPr bwMode="auto">
          <a:xfrm>
            <a:off x="1928813" y="5572125"/>
            <a:ext cx="4357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>
                <a:solidFill>
                  <a:schemeClr val="bg1"/>
                </a:solidFill>
                <a:latin typeface="Calibri" pitchFamily="34" charset="0"/>
              </a:rPr>
              <a:t>PROFESOR: VICTOR  ESPINOZA.</a:t>
            </a:r>
          </a:p>
        </p:txBody>
      </p:sp>
      <p:sp>
        <p:nvSpPr>
          <p:cNvPr id="14343" name="7 CuadroTexto"/>
          <p:cNvSpPr txBox="1">
            <a:spLocks noChangeArrowheads="1"/>
          </p:cNvSpPr>
          <p:nvPr/>
        </p:nvSpPr>
        <p:spPr bwMode="auto">
          <a:xfrm>
            <a:off x="1928813" y="6072188"/>
            <a:ext cx="40719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>
                <a:solidFill>
                  <a:schemeClr val="bg1"/>
                </a:solidFill>
                <a:latin typeface="Calibri" pitchFamily="34" charset="0"/>
              </a:rPr>
              <a:t>ASIGNATURA: POWER  POINT.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2 CuadroTexto"/>
          <p:cNvSpPr txBox="1">
            <a:spLocks noChangeArrowheads="1"/>
          </p:cNvSpPr>
          <p:nvPr/>
        </p:nvSpPr>
        <p:spPr bwMode="auto">
          <a:xfrm>
            <a:off x="785813" y="2000250"/>
            <a:ext cx="7643812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7313" indent="-87313" algn="just">
              <a:buClr>
                <a:srgbClr val="8FAFD5"/>
              </a:buClr>
              <a:buFont typeface="Garamond" pitchFamily="18" charset="0"/>
              <a:buChar char="☻"/>
            </a:pPr>
            <a:r>
              <a:rPr lang="es-ES" sz="2800">
                <a:latin typeface="Calibri" pitchFamily="34" charset="0"/>
              </a:rPr>
              <a:t> La Psicología Humana es muy compleja y el vivir nos enseña a asumir nuestros errores como tales y a intentar superarlos dia a dia para que nuestra vida sea mucho mejor y así poder disfrutar de ella sin demasiados problemas.</a:t>
            </a:r>
          </a:p>
          <a:p>
            <a:pPr marL="87313" indent="-87313" algn="just">
              <a:buClr>
                <a:srgbClr val="8FAFD5"/>
              </a:buClr>
              <a:buFont typeface="Garamond" pitchFamily="18" charset="0"/>
              <a:buChar char="☻"/>
            </a:pPr>
            <a:r>
              <a:rPr lang="es-ES" sz="2800">
                <a:latin typeface="Calibri" pitchFamily="34" charset="0"/>
              </a:rPr>
              <a:t> Desde nuestra condición de seres humanos estamos sometidos a toda clase de problemas que nos surgen en nuestra vida cotidiana.</a:t>
            </a:r>
          </a:p>
        </p:txBody>
      </p:sp>
      <p:sp>
        <p:nvSpPr>
          <p:cNvPr id="5" name="4 Elipse"/>
          <p:cNvSpPr/>
          <p:nvPr/>
        </p:nvSpPr>
        <p:spPr>
          <a:xfrm>
            <a:off x="1258888" y="836613"/>
            <a:ext cx="792162" cy="792162"/>
          </a:xfrm>
          <a:prstGeom prst="ellipse">
            <a:avLst/>
          </a:prstGeom>
          <a:solidFill>
            <a:schemeClr val="accent4">
              <a:lumMod val="40000"/>
              <a:lumOff val="60000"/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Elipse"/>
          <p:cNvSpPr/>
          <p:nvPr/>
        </p:nvSpPr>
        <p:spPr>
          <a:xfrm>
            <a:off x="2268538" y="836613"/>
            <a:ext cx="792162" cy="792162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15368" name="1 CuadroTexto"/>
          <p:cNvSpPr txBox="1">
            <a:spLocks noChangeArrowheads="1"/>
          </p:cNvSpPr>
          <p:nvPr/>
        </p:nvSpPr>
        <p:spPr bwMode="auto">
          <a:xfrm>
            <a:off x="827088" y="908050"/>
            <a:ext cx="2449512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300">
                <a:latin typeface="Calibri" pitchFamily="34" charset="0"/>
              </a:rPr>
              <a:t>DEFINICIÓN</a:t>
            </a:r>
          </a:p>
        </p:txBody>
      </p:sp>
      <p:sp>
        <p:nvSpPr>
          <p:cNvPr id="2" name="4 Elipse"/>
          <p:cNvSpPr/>
          <p:nvPr/>
        </p:nvSpPr>
        <p:spPr>
          <a:xfrm>
            <a:off x="4932363" y="836613"/>
            <a:ext cx="792162" cy="792162"/>
          </a:xfrm>
          <a:prstGeom prst="ellipse">
            <a:avLst/>
          </a:prstGeom>
          <a:solidFill>
            <a:schemeClr val="accent4">
              <a:lumMod val="40000"/>
              <a:lumOff val="60000"/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3" name="4 Elipse"/>
          <p:cNvSpPr/>
          <p:nvPr/>
        </p:nvSpPr>
        <p:spPr>
          <a:xfrm>
            <a:off x="7524750" y="836613"/>
            <a:ext cx="792163" cy="792162"/>
          </a:xfrm>
          <a:prstGeom prst="ellipse">
            <a:avLst/>
          </a:prstGeom>
          <a:solidFill>
            <a:schemeClr val="accent4">
              <a:lumMod val="40000"/>
              <a:lumOff val="60000"/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5 Elipse"/>
          <p:cNvSpPr/>
          <p:nvPr/>
        </p:nvSpPr>
        <p:spPr>
          <a:xfrm>
            <a:off x="6227763" y="836613"/>
            <a:ext cx="792162" cy="792162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rgbClr val="8FAFD5"/>
              </a:buClr>
              <a:buFont typeface="Garamond" pitchFamily="18" charset="0"/>
              <a:buChar char="☻"/>
            </a:pPr>
            <a:r>
              <a:rPr lang="es-ES" sz="2600" smtClean="0"/>
              <a:t>Podemos definirlo como el sentimiento basado en el temor de perder a la persona amada en beneficio de un rival.</a:t>
            </a:r>
          </a:p>
          <a:p>
            <a:pPr eaLnBrk="1" hangingPunct="1">
              <a:lnSpc>
                <a:spcPct val="80000"/>
              </a:lnSpc>
              <a:buClr>
                <a:srgbClr val="8FAFD5"/>
              </a:buClr>
              <a:buFont typeface="Garamond" pitchFamily="18" charset="0"/>
              <a:buChar char="☻"/>
            </a:pPr>
            <a:r>
              <a:rPr lang="es-ES" sz="2600" smtClean="0"/>
              <a:t>Bajo este sentimiento hay una base de inseguridad en uno mismo, así como falta de confianza en la otra persona. </a:t>
            </a:r>
          </a:p>
          <a:p>
            <a:pPr eaLnBrk="1" hangingPunct="1">
              <a:lnSpc>
                <a:spcPct val="80000"/>
              </a:lnSpc>
              <a:buClr>
                <a:srgbClr val="8FAFD5"/>
              </a:buClr>
              <a:buFont typeface="Garamond" pitchFamily="18" charset="0"/>
              <a:buChar char="☻"/>
            </a:pPr>
            <a:r>
              <a:rPr lang="es-ES" sz="2600" smtClean="0"/>
              <a:t>Provoca una sensación de angustia.</a:t>
            </a:r>
          </a:p>
        </p:txBody>
      </p:sp>
      <p:pic>
        <p:nvPicPr>
          <p:cNvPr id="16386" name="Picture 5" descr="antes-de-la-lluvia"/>
          <p:cNvPicPr>
            <a:picLocks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5219700" y="2060575"/>
            <a:ext cx="2881313" cy="2716213"/>
          </a:xfrm>
        </p:spPr>
      </p:pic>
      <p:sp>
        <p:nvSpPr>
          <p:cNvPr id="6" name="5 Elipse"/>
          <p:cNvSpPr/>
          <p:nvPr/>
        </p:nvSpPr>
        <p:spPr>
          <a:xfrm>
            <a:off x="2268538" y="836613"/>
            <a:ext cx="792162" cy="792162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2" name="5 Elipse"/>
          <p:cNvSpPr/>
          <p:nvPr/>
        </p:nvSpPr>
        <p:spPr>
          <a:xfrm>
            <a:off x="6372225" y="836613"/>
            <a:ext cx="792163" cy="792162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5" name="4 Elipse"/>
          <p:cNvSpPr/>
          <p:nvPr/>
        </p:nvSpPr>
        <p:spPr>
          <a:xfrm>
            <a:off x="1331913" y="836613"/>
            <a:ext cx="792162" cy="792162"/>
          </a:xfrm>
          <a:prstGeom prst="ellipse">
            <a:avLst/>
          </a:prstGeom>
          <a:solidFill>
            <a:schemeClr val="accent4">
              <a:lumMod val="40000"/>
              <a:lumOff val="60000"/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3" name="4 Elipse"/>
          <p:cNvSpPr/>
          <p:nvPr/>
        </p:nvSpPr>
        <p:spPr>
          <a:xfrm>
            <a:off x="5148263" y="836613"/>
            <a:ext cx="792162" cy="792162"/>
          </a:xfrm>
          <a:prstGeom prst="ellipse">
            <a:avLst/>
          </a:prstGeom>
          <a:solidFill>
            <a:schemeClr val="accent4">
              <a:lumMod val="40000"/>
              <a:lumOff val="60000"/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4 Elipse"/>
          <p:cNvSpPr/>
          <p:nvPr/>
        </p:nvSpPr>
        <p:spPr>
          <a:xfrm>
            <a:off x="7596188" y="836613"/>
            <a:ext cx="792162" cy="792162"/>
          </a:xfrm>
          <a:prstGeom prst="ellipse">
            <a:avLst/>
          </a:prstGeom>
          <a:solidFill>
            <a:schemeClr val="accent4">
              <a:lumMod val="40000"/>
              <a:lumOff val="60000"/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16392" name="1 Título"/>
          <p:cNvSpPr>
            <a:spLocks noGrp="1"/>
          </p:cNvSpPr>
          <p:nvPr>
            <p:ph type="title"/>
          </p:nvPr>
        </p:nvSpPr>
        <p:spPr>
          <a:xfrm>
            <a:off x="539750" y="981075"/>
            <a:ext cx="2592388" cy="436563"/>
          </a:xfrm>
        </p:spPr>
        <p:txBody>
          <a:bodyPr/>
          <a:lstStyle/>
          <a:p>
            <a:pPr algn="l" eaLnBrk="1" hangingPunct="1"/>
            <a:r>
              <a:rPr lang="es-ES" sz="4000" smtClean="0"/>
              <a:t>LOS CELOS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>
          <a:xfrm>
            <a:off x="900113" y="692150"/>
            <a:ext cx="3455987" cy="720725"/>
          </a:xfrm>
        </p:spPr>
        <p:txBody>
          <a:bodyPr/>
          <a:lstStyle/>
          <a:p>
            <a:pPr eaLnBrk="1" hangingPunct="1"/>
            <a:r>
              <a:rPr lang="es-ES" sz="4800" smtClean="0">
                <a:solidFill>
                  <a:srgbClr val="008080"/>
                </a:solidFill>
              </a:rPr>
              <a:t>LA BONDAD</a:t>
            </a:r>
          </a:p>
        </p:txBody>
      </p:sp>
      <p:sp>
        <p:nvSpPr>
          <p:cNvPr id="17410" name="Rectangle 4"/>
          <p:cNvSpPr>
            <a:spLocks noGrp="1"/>
          </p:cNvSpPr>
          <p:nvPr>
            <p:ph type="body" sz="half" idx="2"/>
          </p:nvPr>
        </p:nvSpPr>
        <p:spPr>
          <a:xfrm>
            <a:off x="5076825" y="1989138"/>
            <a:ext cx="3382963" cy="4248150"/>
          </a:xfrm>
        </p:spPr>
        <p:txBody>
          <a:bodyPr/>
          <a:lstStyle/>
          <a:p>
            <a:pPr eaLnBrk="1" hangingPunct="1">
              <a:buFontTx/>
              <a:buChar char="o"/>
            </a:pPr>
            <a:r>
              <a:rPr lang="es-ES" sz="2400" smtClean="0"/>
              <a:t>Gran Valor que dignifica a la persona.</a:t>
            </a:r>
          </a:p>
          <a:p>
            <a:pPr eaLnBrk="1" hangingPunct="1">
              <a:buFontTx/>
              <a:buChar char="o"/>
            </a:pPr>
            <a:r>
              <a:rPr lang="es-ES" sz="2400" smtClean="0"/>
              <a:t>Es un sentimiento que sale de lo más noble de un ser y va orientado a hacer el bien.</a:t>
            </a:r>
          </a:p>
          <a:p>
            <a:pPr eaLnBrk="1" hangingPunct="1">
              <a:buFontTx/>
              <a:buChar char="o"/>
            </a:pPr>
            <a:r>
              <a:rPr lang="es-ES" sz="2400" smtClean="0"/>
              <a:t>Es una expresión de humildad, amabilidad, ternura que enaltece a la persona.</a:t>
            </a:r>
          </a:p>
        </p:txBody>
      </p:sp>
      <p:pic>
        <p:nvPicPr>
          <p:cNvPr id="17411" name="Picture 5" descr="Veterinario"/>
          <p:cNvPicPr>
            <a:picLocks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16013" y="1773238"/>
            <a:ext cx="3168650" cy="3671887"/>
          </a:xfrm>
        </p:spPr>
      </p:pic>
      <p:sp>
        <p:nvSpPr>
          <p:cNvPr id="17412" name="Line 6"/>
          <p:cNvSpPr>
            <a:spLocks noChangeShapeType="1"/>
          </p:cNvSpPr>
          <p:nvPr/>
        </p:nvSpPr>
        <p:spPr bwMode="auto">
          <a:xfrm>
            <a:off x="1116013" y="1412875"/>
            <a:ext cx="7559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pic>
        <p:nvPicPr>
          <p:cNvPr id="17413" name="Picture 10" descr="semi circul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463" y="0"/>
            <a:ext cx="911225" cy="357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248</TotalTime>
  <Words>172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Corbel</vt:lpstr>
      <vt:lpstr>Arial</vt:lpstr>
      <vt:lpstr>Calibri</vt:lpstr>
      <vt:lpstr>Garamond</vt:lpstr>
      <vt:lpstr>Tema de Office</vt:lpstr>
      <vt:lpstr>I. E. P. BUSINESS COMP</vt:lpstr>
      <vt:lpstr>Diapositiva 2</vt:lpstr>
      <vt:lpstr>LOS CELOS</vt:lpstr>
      <vt:lpstr>LA BONDAD</vt:lpstr>
    </vt:vector>
  </TitlesOfParts>
  <Company>EvoSistemasGP®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/-/ GP /-/</dc:creator>
  <cp:lastModifiedBy>maria</cp:lastModifiedBy>
  <cp:revision>20</cp:revision>
  <dcterms:created xsi:type="dcterms:W3CDTF">2012-04-18T00:22:52Z</dcterms:created>
  <dcterms:modified xsi:type="dcterms:W3CDTF">2012-04-19T05:24:33Z</dcterms:modified>
</cp:coreProperties>
</file>