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7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3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11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3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18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10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9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15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21 Conector recto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22 Elipse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23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25 Elipse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24 Elipse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22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E45D9-7062-494E-ADAB-F83555127B10}" type="datetimeFigureOut">
              <a:rPr lang="es-PE"/>
              <a:pPr>
                <a:defRPr/>
              </a:pPr>
              <a:t>21/04/2012</a:t>
            </a:fld>
            <a:endParaRPr lang="es-PE"/>
          </a:p>
        </p:txBody>
      </p:sp>
      <p:sp>
        <p:nvSpPr>
          <p:cNvPr id="23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24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A8CEF-40BF-4227-AA5D-F0F028D9D678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E5D51-81EE-43B0-B17E-5B923F769C48}" type="datetimeFigureOut">
              <a:rPr lang="es-PE"/>
              <a:pPr>
                <a:defRPr/>
              </a:pPr>
              <a:t>21/04/2012</a:t>
            </a:fld>
            <a:endParaRPr lang="es-PE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7181A-AF98-45E1-B57E-2280B683C4B2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35358-A519-465A-87FA-B7495E4F714C}" type="datetimeFigureOut">
              <a:rPr lang="es-PE"/>
              <a:pPr>
                <a:defRPr/>
              </a:pPr>
              <a:t>21/04/2012</a:t>
            </a:fld>
            <a:endParaRPr lang="es-PE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B3C6F-C30A-4A20-9E26-5C1B311B6E5E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1B8740D-2FA4-4F56-B764-C681D65013D6}" type="datetimeFigureOut">
              <a:rPr lang="es-PE"/>
              <a:pPr>
                <a:defRPr/>
              </a:pPr>
              <a:t>21/04/2012</a:t>
            </a:fld>
            <a:endParaRPr lang="es-PE"/>
          </a:p>
        </p:txBody>
      </p:sp>
      <p:sp>
        <p:nvSpPr>
          <p:cNvPr id="5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A85F118-EE81-4045-8E27-BBB91609E523}" type="slidenum">
              <a:rPr lang="es-PE"/>
              <a:pPr>
                <a:defRPr/>
              </a:pPr>
              <a:t>‹#›</a:t>
            </a:fld>
            <a:endParaRPr lang="es-PE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9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0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11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12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14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15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19 Elipse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20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21 Elipse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22 Elipse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25 Conector recto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37653-B243-49E9-A02F-E1D680868715}" type="datetimeFigureOut">
              <a:rPr lang="es-PE"/>
              <a:pPr>
                <a:defRPr/>
              </a:pPr>
              <a:t>21/04/2012</a:t>
            </a:fld>
            <a:endParaRPr lang="es-PE"/>
          </a:p>
        </p:txBody>
      </p:sp>
      <p:sp>
        <p:nvSpPr>
          <p:cNvPr id="21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22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E582F-FC64-460A-877C-182050D14E89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A8693-2448-4C71-B602-0A034D1F95EB}" type="datetimeFigureOut">
              <a:rPr lang="es-PE"/>
              <a:pPr>
                <a:defRPr/>
              </a:pPr>
              <a:t>21/04/2012</a:t>
            </a:fld>
            <a:endParaRPr lang="es-PE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CD509-CAB6-4D18-8662-369E71E9CCD0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7FF99-1A90-4366-B3CA-09B9BF7A143F}" type="datetimeFigureOut">
              <a:rPr lang="es-PE"/>
              <a:pPr>
                <a:defRPr/>
              </a:pPr>
              <a:t>21/04/2012</a:t>
            </a:fld>
            <a:endParaRPr lang="es-PE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DF744-7EA6-47CA-8A15-666E515B2561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1602F9C-FB42-436D-9C4C-90EDA12EFD7C}" type="datetimeFigureOut">
              <a:rPr lang="es-PE"/>
              <a:pPr>
                <a:defRPr/>
              </a:pPr>
              <a:t>21/04/2012</a:t>
            </a:fld>
            <a:endParaRPr lang="es-PE"/>
          </a:p>
        </p:txBody>
      </p:sp>
      <p:sp>
        <p:nvSpPr>
          <p:cNvPr id="4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6F09618-1D87-4FC8-A918-CFD2FD938A9D}" type="slidenum">
              <a:rPr lang="es-PE"/>
              <a:pPr>
                <a:defRPr/>
              </a:pPr>
              <a:t>‹#›</a:t>
            </a:fld>
            <a:endParaRPr lang="es-PE"/>
          </a:p>
        </p:txBody>
      </p:sp>
      <p:sp>
        <p:nvSpPr>
          <p:cNvPr id="5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EC7AD-75DC-4E5C-A6B2-58AF1C154EC4}" type="datetimeFigureOut">
              <a:rPr lang="es-PE"/>
              <a:pPr>
                <a:defRPr/>
              </a:pPr>
              <a:t>21/04/2012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EC527-6785-4BEC-AF26-E7A695AB2ADB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8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13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20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D90448F-D1DA-46E5-8D22-93E5FFB4901B}" type="datetimeFigureOut">
              <a:rPr lang="es-PE"/>
              <a:pPr>
                <a:defRPr/>
              </a:pPr>
              <a:t>21/04/2012</a:t>
            </a:fld>
            <a:endParaRPr lang="es-PE"/>
          </a:p>
        </p:txBody>
      </p:sp>
      <p:sp>
        <p:nvSpPr>
          <p:cNvPr id="13" name="2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8D8FCEE-3A5D-4A48-99E9-CE560276A8B3}" type="slidenum">
              <a:rPr lang="es-PE"/>
              <a:pPr>
                <a:defRPr/>
              </a:pPr>
              <a:t>‹#›</a:t>
            </a:fld>
            <a:endParaRPr lang="es-PE"/>
          </a:p>
        </p:txBody>
      </p:sp>
      <p:sp>
        <p:nvSpPr>
          <p:cNvPr id="14" name="2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12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19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4E9981-483C-41D6-86D1-CF3BF06E7A5B}" type="datetimeFigureOut">
              <a:rPr lang="es-PE"/>
              <a:pPr>
                <a:defRPr/>
              </a:pPr>
              <a:t>21/04/2012</a:t>
            </a:fld>
            <a:endParaRPr lang="es-PE"/>
          </a:p>
        </p:txBody>
      </p:sp>
      <p:sp>
        <p:nvSpPr>
          <p:cNvPr id="13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722E331-7654-49E0-8DE4-9DB90319F1FA}" type="slidenum">
              <a:rPr lang="es-PE"/>
              <a:pPr>
                <a:defRPr/>
              </a:pPr>
              <a:t>‹#›</a:t>
            </a:fld>
            <a:endParaRPr lang="es-PE"/>
          </a:p>
        </p:txBody>
      </p:sp>
      <p:sp>
        <p:nvSpPr>
          <p:cNvPr id="14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28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9E7D95-7AE5-43B8-A2F5-34BB0AF27059}" type="datetimeFigureOut">
              <a:rPr lang="es-PE"/>
              <a:pPr>
                <a:defRPr/>
              </a:pPr>
              <a:t>21/04/2012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E4D9F7-3072-415C-87F9-C7A9E467E8C5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1" r:id="rId4"/>
    <p:sldLayoutId id="2147483692" r:id="rId5"/>
    <p:sldLayoutId id="2147483699" r:id="rId6"/>
    <p:sldLayoutId id="2147483693" r:id="rId7"/>
    <p:sldLayoutId id="2147483700" r:id="rId8"/>
    <p:sldLayoutId id="2147483701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7.xml"/><Relationship Id="rId18" Type="http://schemas.openxmlformats.org/officeDocument/2006/relationships/image" Target="../media/image8.png"/><Relationship Id="rId3" Type="http://schemas.openxmlformats.org/officeDocument/2006/relationships/slide" Target="slide5.xml"/><Relationship Id="rId7" Type="http://schemas.openxmlformats.org/officeDocument/2006/relationships/slide" Target="slide10.xml"/><Relationship Id="rId12" Type="http://schemas.openxmlformats.org/officeDocument/2006/relationships/slide" Target="slide16.xml"/><Relationship Id="rId17" Type="http://schemas.openxmlformats.org/officeDocument/2006/relationships/slide" Target="slide2.xml"/><Relationship Id="rId2" Type="http://schemas.openxmlformats.org/officeDocument/2006/relationships/slide" Target="slide4.xml"/><Relationship Id="rId16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4.xml"/><Relationship Id="rId5" Type="http://schemas.openxmlformats.org/officeDocument/2006/relationships/slide" Target="slide7.xml"/><Relationship Id="rId15" Type="http://schemas.openxmlformats.org/officeDocument/2006/relationships/slide" Target="slide19.xml"/><Relationship Id="rId10" Type="http://schemas.openxmlformats.org/officeDocument/2006/relationships/slide" Target="slide13.xml"/><Relationship Id="rId4" Type="http://schemas.openxmlformats.org/officeDocument/2006/relationships/slide" Target="slide6.xml"/><Relationship Id="rId9" Type="http://schemas.openxmlformats.org/officeDocument/2006/relationships/slide" Target="slide12.xml"/><Relationship Id="rId14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150096" y="188640"/>
            <a:ext cx="5814392" cy="1584176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PE" sz="5400" dirty="0" smtClean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Platos Típicos del Perú</a:t>
            </a:r>
            <a:endParaRPr lang="es-PE" sz="5400" dirty="0">
              <a:solidFill>
                <a:schemeClr val="accent1">
                  <a:lumMod val="7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314" name="2 Subtítulo"/>
          <p:cNvSpPr>
            <a:spLocks noGrp="1"/>
          </p:cNvSpPr>
          <p:nvPr>
            <p:ph type="subTitle" idx="1"/>
          </p:nvPr>
        </p:nvSpPr>
        <p:spPr>
          <a:xfrm>
            <a:off x="5940425" y="6307138"/>
            <a:ext cx="3095625" cy="550862"/>
          </a:xfrm>
        </p:spPr>
        <p:txBody>
          <a:bodyPr/>
          <a:lstStyle/>
          <a:p>
            <a:r>
              <a:rPr lang="es-PE" sz="3200" smtClean="0">
                <a:latin typeface="Chiller"/>
              </a:rPr>
              <a:t>Carlos Hancco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4797425"/>
            <a:ext cx="2547938" cy="1511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868863"/>
            <a:ext cx="2519363" cy="1714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2565400"/>
            <a:ext cx="2305050" cy="1725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260350"/>
            <a:ext cx="2466975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78650" y="1052513"/>
            <a:ext cx="1697038" cy="1393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32363" y="2636838"/>
            <a:ext cx="2466975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P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Sopa Verde</a:t>
            </a:r>
            <a:br>
              <a:rPr lang="es-P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29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Ingredientes:</a:t>
            </a:r>
            <a:endParaRPr lang="es-PE" sz="2900" dirty="0"/>
          </a:p>
        </p:txBody>
      </p:sp>
      <p:sp>
        <p:nvSpPr>
          <p:cNvPr id="22530" name="2 Marcador de contenido"/>
          <p:cNvSpPr>
            <a:spLocks noGrp="1"/>
          </p:cNvSpPr>
          <p:nvPr>
            <p:ph sz="quarter" idx="1"/>
          </p:nvPr>
        </p:nvSpPr>
        <p:spPr>
          <a:xfrm>
            <a:off x="611188" y="1844675"/>
            <a:ext cx="3657600" cy="446405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s-PE" sz="3000" smtClean="0">
                <a:latin typeface="Browallia New" pitchFamily="34" charset="-34"/>
                <a:cs typeface="Browallia New" pitchFamily="34" charset="-34"/>
              </a:rPr>
              <a:t>1 cebolla grande</a:t>
            </a:r>
          </a:p>
          <a:p>
            <a:pPr>
              <a:buFont typeface="Wingdings" pitchFamily="2" charset="2"/>
              <a:buChar char="q"/>
            </a:pPr>
            <a:r>
              <a:rPr lang="es-PE" sz="3000" smtClean="0">
                <a:latin typeface="Browallia New" pitchFamily="34" charset="-34"/>
                <a:cs typeface="Browallia New" pitchFamily="34" charset="-34"/>
              </a:rPr>
              <a:t>2 cucharadas de aceite</a:t>
            </a:r>
          </a:p>
          <a:p>
            <a:pPr>
              <a:buFont typeface="Wingdings" pitchFamily="2" charset="2"/>
              <a:buChar char="q"/>
            </a:pPr>
            <a:r>
              <a:rPr lang="es-PE" sz="3000" smtClean="0">
                <a:latin typeface="Browallia New" pitchFamily="34" charset="-34"/>
                <a:cs typeface="Browallia New" pitchFamily="34" charset="-34"/>
              </a:rPr>
              <a:t>2 huevos</a:t>
            </a:r>
          </a:p>
          <a:p>
            <a:pPr>
              <a:buFont typeface="Wingdings" pitchFamily="2" charset="2"/>
              <a:buChar char="q"/>
            </a:pPr>
            <a:r>
              <a:rPr lang="es-PE" sz="3000" smtClean="0">
                <a:latin typeface="Browallia New" pitchFamily="34" charset="-34"/>
                <a:cs typeface="Browallia New" pitchFamily="34" charset="-34"/>
              </a:rPr>
              <a:t>litro y medio de caldo de pollo</a:t>
            </a:r>
          </a:p>
          <a:p>
            <a:pPr>
              <a:buFont typeface="Wingdings" pitchFamily="2" charset="2"/>
              <a:buChar char="q"/>
            </a:pPr>
            <a:r>
              <a:rPr lang="es-PE" sz="3000" smtClean="0">
                <a:latin typeface="Browallia New" pitchFamily="34" charset="-34"/>
                <a:cs typeface="Browallia New" pitchFamily="34" charset="-34"/>
              </a:rPr>
              <a:t>6 rebanadas de pan tostado</a:t>
            </a:r>
          </a:p>
          <a:p>
            <a:pPr>
              <a:buFont typeface="Wingdings" pitchFamily="2" charset="2"/>
              <a:buChar char="q"/>
            </a:pPr>
            <a:r>
              <a:rPr lang="es-PE" sz="3000" smtClean="0">
                <a:latin typeface="Browallia New" pitchFamily="34" charset="-34"/>
                <a:cs typeface="Browallia New" pitchFamily="34" charset="-34"/>
              </a:rPr>
              <a:t>un manojo de perejil</a:t>
            </a:r>
          </a:p>
        </p:txBody>
      </p:sp>
      <p:pic>
        <p:nvPicPr>
          <p:cNvPr id="22531" name="4 Marcador de contenido" descr="sopa+verde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3075" y="1844675"/>
            <a:ext cx="4392613" cy="3251200"/>
          </a:xfrm>
        </p:spPr>
      </p:pic>
      <p:sp>
        <p:nvSpPr>
          <p:cNvPr id="6" name="5 Botón de acción: Inicio">
            <a:hlinkClick r:id="rId3" action="ppaction://hlinksldjump" highlightClick="1"/>
          </p:cNvPr>
          <p:cNvSpPr/>
          <p:nvPr/>
        </p:nvSpPr>
        <p:spPr>
          <a:xfrm>
            <a:off x="8243888" y="6264275"/>
            <a:ext cx="431800" cy="4778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P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Pachamanca</a:t>
            </a:r>
            <a:br>
              <a:rPr lang="es-P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Ingredientes:</a:t>
            </a:r>
            <a:endParaRPr lang="es-PE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916832"/>
            <a:ext cx="3657600" cy="3701008"/>
          </a:xfrm>
        </p:spPr>
        <p:txBody>
          <a:bodyPr numCol="2"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PE" sz="1900" dirty="0" smtClean="0">
                <a:latin typeface="Browallia New" pitchFamily="34" charset="-34"/>
                <a:cs typeface="Browallia New" pitchFamily="34" charset="-34"/>
              </a:rPr>
              <a:t>2 piernas de cordero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PE" sz="1900" dirty="0" smtClean="0">
                <a:latin typeface="Browallia New" pitchFamily="34" charset="-34"/>
                <a:cs typeface="Browallia New" pitchFamily="34" charset="-34"/>
              </a:rPr>
              <a:t>20 costillas de cerdo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PE" sz="1900" dirty="0" smtClean="0">
                <a:latin typeface="Browallia New" pitchFamily="34" charset="-34"/>
                <a:cs typeface="Browallia New" pitchFamily="34" charset="-34"/>
              </a:rPr>
              <a:t>4 pollos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PE" sz="1900" dirty="0" smtClean="0">
                <a:latin typeface="Browallia New" pitchFamily="34" charset="-34"/>
                <a:cs typeface="Browallia New" pitchFamily="34" charset="-34"/>
              </a:rPr>
              <a:t>6 cuyes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PE" sz="1900" dirty="0" smtClean="0">
                <a:latin typeface="Browallia New" pitchFamily="34" charset="-34"/>
                <a:cs typeface="Browallia New" pitchFamily="34" charset="-34"/>
              </a:rPr>
              <a:t>20 humitas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PE" sz="1900" dirty="0" smtClean="0">
                <a:latin typeface="Browallia New" pitchFamily="34" charset="-34"/>
                <a:cs typeface="Browallia New" pitchFamily="34" charset="-34"/>
              </a:rPr>
              <a:t>20 papas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PE" sz="1900" dirty="0" smtClean="0">
                <a:latin typeface="Browallia New" pitchFamily="34" charset="-34"/>
                <a:cs typeface="Browallia New" pitchFamily="34" charset="-34"/>
              </a:rPr>
              <a:t>20 camotes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PE" sz="1900" dirty="0" smtClean="0">
                <a:latin typeface="Browallia New" pitchFamily="34" charset="-34"/>
                <a:cs typeface="Browallia New" pitchFamily="34" charset="-34"/>
              </a:rPr>
              <a:t>20 ocas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PE" sz="1900" dirty="0" smtClean="0">
                <a:latin typeface="Browallia New" pitchFamily="34" charset="-34"/>
                <a:cs typeface="Browallia New" pitchFamily="34" charset="-34"/>
              </a:rPr>
              <a:t>Habas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PE" sz="1900" dirty="0" smtClean="0">
                <a:latin typeface="Browallia New" pitchFamily="34" charset="-34"/>
                <a:cs typeface="Browallia New" pitchFamily="34" charset="-34"/>
              </a:rPr>
              <a:t>10 choclos partidos por mitad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PE" sz="1900" dirty="0" smtClean="0">
                <a:latin typeface="Browallia New" pitchFamily="34" charset="-34"/>
                <a:cs typeface="Browallia New" pitchFamily="34" charset="-34"/>
              </a:rPr>
              <a:t>10 plátanos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PE" sz="1900" dirty="0" smtClean="0">
                <a:latin typeface="Browallia New" pitchFamily="34" charset="-34"/>
                <a:cs typeface="Browallia New" pitchFamily="34" charset="-34"/>
              </a:rPr>
              <a:t>Ají panca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PE" sz="1900" dirty="0" smtClean="0">
                <a:latin typeface="Browallia New" pitchFamily="34" charset="-34"/>
                <a:cs typeface="Browallia New" pitchFamily="34" charset="-34"/>
              </a:rPr>
              <a:t>Pimienta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PE" sz="1900" dirty="0" smtClean="0">
                <a:latin typeface="Browallia New" pitchFamily="34" charset="-34"/>
                <a:cs typeface="Browallia New" pitchFamily="34" charset="-34"/>
              </a:rPr>
              <a:t>Sal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PE" sz="1900" dirty="0" smtClean="0">
                <a:latin typeface="Browallia New" pitchFamily="34" charset="-34"/>
                <a:cs typeface="Browallia New" pitchFamily="34" charset="-34"/>
              </a:rPr>
              <a:t>1 kilo de queso Paria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PE" sz="1900" dirty="0" smtClean="0">
                <a:latin typeface="Browallia New" pitchFamily="34" charset="-34"/>
                <a:cs typeface="Browallia New" pitchFamily="34" charset="-34"/>
              </a:rPr>
              <a:t>Hojas de plátano</a:t>
            </a:r>
          </a:p>
        </p:txBody>
      </p:sp>
      <p:pic>
        <p:nvPicPr>
          <p:cNvPr id="23555" name="4 Marcador de contenido" descr="pachamanca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4663" y="2205038"/>
            <a:ext cx="4256087" cy="3038475"/>
          </a:xfrm>
        </p:spPr>
      </p:pic>
      <p:sp>
        <p:nvSpPr>
          <p:cNvPr id="6" name="5 Botón de acción: Inicio">
            <a:hlinkClick r:id="rId3" action="ppaction://hlinksldjump" highlightClick="1"/>
          </p:cNvPr>
          <p:cNvSpPr/>
          <p:nvPr/>
        </p:nvSpPr>
        <p:spPr>
          <a:xfrm>
            <a:off x="8243888" y="6264275"/>
            <a:ext cx="431800" cy="4778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PE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Chanfainita</a:t>
            </a:r>
            <a:r>
              <a:rPr lang="es-P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Ingredientes:</a:t>
            </a:r>
            <a:endParaRPr lang="es-PE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8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PE" sz="1900" smtClean="0">
                <a:latin typeface="Browallia New" pitchFamily="34" charset="-34"/>
                <a:cs typeface="Browallia New" pitchFamily="34" charset="-34"/>
              </a:rPr>
              <a:t>1/2 k de bofe de res o menudencia de cabrito o cordero</a:t>
            </a:r>
          </a:p>
          <a:p>
            <a:pPr>
              <a:buFont typeface="Wingdings" pitchFamily="2" charset="2"/>
              <a:buChar char="Ø"/>
            </a:pPr>
            <a:r>
              <a:rPr lang="es-PE" sz="1900" smtClean="0">
                <a:latin typeface="Browallia New" pitchFamily="34" charset="-34"/>
                <a:cs typeface="Browallia New" pitchFamily="34" charset="-34"/>
              </a:rPr>
              <a:t>4 papas peladas y picadas en cuadrados</a:t>
            </a:r>
          </a:p>
          <a:p>
            <a:pPr>
              <a:buFont typeface="Wingdings" pitchFamily="2" charset="2"/>
              <a:buChar char="Ø"/>
            </a:pPr>
            <a:r>
              <a:rPr lang="es-PE" sz="1900" smtClean="0">
                <a:latin typeface="Browallia New" pitchFamily="34" charset="-34"/>
                <a:cs typeface="Browallia New" pitchFamily="34" charset="-34"/>
              </a:rPr>
              <a:t>1 cebolla picada</a:t>
            </a:r>
          </a:p>
          <a:p>
            <a:pPr>
              <a:buFont typeface="Wingdings" pitchFamily="2" charset="2"/>
              <a:buChar char="Ø"/>
            </a:pPr>
            <a:r>
              <a:rPr lang="es-PE" sz="1900" smtClean="0">
                <a:latin typeface="Browallia New" pitchFamily="34" charset="-34"/>
                <a:cs typeface="Browallia New" pitchFamily="34" charset="-34"/>
              </a:rPr>
              <a:t>2 ramas de hierbabuena</a:t>
            </a:r>
          </a:p>
          <a:p>
            <a:pPr>
              <a:buFont typeface="Wingdings" pitchFamily="2" charset="2"/>
              <a:buChar char="Ø"/>
            </a:pPr>
            <a:r>
              <a:rPr lang="es-PE" sz="1900" smtClean="0">
                <a:latin typeface="Browallia New" pitchFamily="34" charset="-34"/>
                <a:cs typeface="Browallia New" pitchFamily="34" charset="-34"/>
              </a:rPr>
              <a:t>2 cucharadas de ají panca molido</a:t>
            </a:r>
          </a:p>
          <a:p>
            <a:pPr>
              <a:buFont typeface="Wingdings" pitchFamily="2" charset="2"/>
              <a:buChar char="Ø"/>
            </a:pPr>
            <a:r>
              <a:rPr lang="es-PE" sz="1900" smtClean="0">
                <a:latin typeface="Browallia New" pitchFamily="34" charset="-34"/>
                <a:cs typeface="Browallia New" pitchFamily="34" charset="-34"/>
              </a:rPr>
              <a:t>1 cucharada de ají amarillo molido</a:t>
            </a:r>
          </a:p>
          <a:p>
            <a:pPr>
              <a:buFont typeface="Wingdings" pitchFamily="2" charset="2"/>
              <a:buChar char="Ø"/>
            </a:pPr>
            <a:r>
              <a:rPr lang="es-PE" sz="1900" smtClean="0">
                <a:latin typeface="Browallia New" pitchFamily="34" charset="-34"/>
                <a:cs typeface="Browallia New" pitchFamily="34" charset="-34"/>
              </a:rPr>
              <a:t>2 cucharadas de ajo molido</a:t>
            </a:r>
          </a:p>
          <a:p>
            <a:pPr>
              <a:buFont typeface="Wingdings" pitchFamily="2" charset="2"/>
              <a:buChar char="Ø"/>
            </a:pPr>
            <a:r>
              <a:rPr lang="es-PE" sz="1900" smtClean="0">
                <a:latin typeface="Browallia New" pitchFamily="34" charset="-34"/>
                <a:cs typeface="Browallia New" pitchFamily="34" charset="-34"/>
              </a:rPr>
              <a:t>1/2 taza de aceite</a:t>
            </a:r>
          </a:p>
          <a:p>
            <a:pPr>
              <a:buFont typeface="Wingdings" pitchFamily="2" charset="2"/>
              <a:buChar char="Ø"/>
            </a:pPr>
            <a:r>
              <a:rPr lang="es-PE" sz="1900" smtClean="0">
                <a:latin typeface="Browallia New" pitchFamily="34" charset="-34"/>
                <a:cs typeface="Browallia New" pitchFamily="34" charset="-34"/>
              </a:rPr>
              <a:t>3 tazas de caldo de res</a:t>
            </a:r>
          </a:p>
          <a:p>
            <a:pPr>
              <a:buFont typeface="Wingdings" pitchFamily="2" charset="2"/>
              <a:buChar char="Ø"/>
            </a:pPr>
            <a:r>
              <a:rPr lang="es-PE" sz="1900" smtClean="0">
                <a:latin typeface="Browallia New" pitchFamily="34" charset="-34"/>
                <a:cs typeface="Browallia New" pitchFamily="34" charset="-34"/>
              </a:rPr>
              <a:t>Sal</a:t>
            </a:r>
          </a:p>
          <a:p>
            <a:pPr>
              <a:buFont typeface="Wingdings" pitchFamily="2" charset="2"/>
              <a:buChar char="Ø"/>
            </a:pPr>
            <a:r>
              <a:rPr lang="es-PE" sz="1900" smtClean="0">
                <a:latin typeface="Browallia New" pitchFamily="34" charset="-34"/>
                <a:cs typeface="Browallia New" pitchFamily="34" charset="-34"/>
              </a:rPr>
              <a:t>Pimienta</a:t>
            </a:r>
          </a:p>
          <a:p>
            <a:pPr>
              <a:buFont typeface="Wingdings" pitchFamily="2" charset="2"/>
              <a:buChar char="Ø"/>
            </a:pPr>
            <a:r>
              <a:rPr lang="es-PE" sz="1900" smtClean="0">
                <a:latin typeface="Browallia New" pitchFamily="34" charset="-34"/>
                <a:cs typeface="Browallia New" pitchFamily="34" charset="-34"/>
              </a:rPr>
              <a:t>Comino</a:t>
            </a:r>
          </a:p>
        </p:txBody>
      </p:sp>
      <p:pic>
        <p:nvPicPr>
          <p:cNvPr id="24579" name="4 Marcador de contenido" descr="chanfainita-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70375" y="2300288"/>
            <a:ext cx="3657600" cy="3171825"/>
          </a:xfrm>
        </p:spPr>
      </p:pic>
      <p:sp>
        <p:nvSpPr>
          <p:cNvPr id="6" name="5 Botón de acción: Inicio">
            <a:hlinkClick r:id="rId3" action="ppaction://hlinksldjump" highlightClick="1"/>
          </p:cNvPr>
          <p:cNvSpPr/>
          <p:nvPr/>
        </p:nvSpPr>
        <p:spPr>
          <a:xfrm>
            <a:off x="8243888" y="6264275"/>
            <a:ext cx="431800" cy="4778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P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Picante de Cuy</a:t>
            </a:r>
            <a:br>
              <a:rPr lang="es-P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INGREDIENTES:</a:t>
            </a:r>
          </a:p>
        </p:txBody>
      </p:sp>
      <p:sp>
        <p:nvSpPr>
          <p:cNvPr id="25602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s-PE" sz="2000" smtClean="0">
                <a:latin typeface="Browallia New" pitchFamily="34" charset="-34"/>
                <a:cs typeface="Browallia New" pitchFamily="34" charset="-34"/>
              </a:rPr>
              <a:t>Un cuy</a:t>
            </a:r>
          </a:p>
          <a:p>
            <a:pPr>
              <a:buFont typeface="Wingdings" pitchFamily="2" charset="2"/>
              <a:buChar char="q"/>
            </a:pPr>
            <a:r>
              <a:rPr lang="es-PE" sz="2000" smtClean="0">
                <a:latin typeface="Browallia New" pitchFamily="34" charset="-34"/>
                <a:cs typeface="Browallia New" pitchFamily="34" charset="-34"/>
              </a:rPr>
              <a:t>4 Unid. Ají Colorado</a:t>
            </a:r>
          </a:p>
          <a:p>
            <a:pPr>
              <a:buFont typeface="Wingdings" pitchFamily="2" charset="2"/>
              <a:buChar char="q"/>
            </a:pPr>
            <a:r>
              <a:rPr lang="es-PE" sz="2000" smtClean="0">
                <a:latin typeface="Browallia New" pitchFamily="34" charset="-34"/>
                <a:cs typeface="Browallia New" pitchFamily="34" charset="-34"/>
              </a:rPr>
              <a:t>50 gr. de ajos molidos</a:t>
            </a:r>
          </a:p>
          <a:p>
            <a:pPr>
              <a:buFont typeface="Wingdings" pitchFamily="2" charset="2"/>
              <a:buChar char="q"/>
            </a:pPr>
            <a:r>
              <a:rPr lang="es-PE" sz="2000" smtClean="0">
                <a:latin typeface="Browallia New" pitchFamily="34" charset="-34"/>
                <a:cs typeface="Browallia New" pitchFamily="34" charset="-34"/>
              </a:rPr>
              <a:t>02 cebollas grandes</a:t>
            </a:r>
          </a:p>
          <a:p>
            <a:pPr>
              <a:buFont typeface="Wingdings" pitchFamily="2" charset="2"/>
              <a:buChar char="q"/>
            </a:pPr>
            <a:r>
              <a:rPr lang="es-PE" sz="2000" smtClean="0">
                <a:latin typeface="Browallia New" pitchFamily="34" charset="-34"/>
                <a:cs typeface="Browallia New" pitchFamily="34" charset="-34"/>
              </a:rPr>
              <a:t>Comino,pimienta, sal al gusto</a:t>
            </a:r>
          </a:p>
          <a:p>
            <a:pPr>
              <a:buFont typeface="Wingdings" pitchFamily="2" charset="2"/>
              <a:buChar char="q"/>
            </a:pPr>
            <a:r>
              <a:rPr lang="es-PE" sz="2000" smtClean="0">
                <a:latin typeface="Browallia New" pitchFamily="34" charset="-34"/>
                <a:cs typeface="Browallia New" pitchFamily="34" charset="-34"/>
              </a:rPr>
              <a:t>l00 gramos de maní tostado y molido</a:t>
            </a:r>
          </a:p>
          <a:p>
            <a:pPr>
              <a:buFont typeface="Wingdings" pitchFamily="2" charset="2"/>
              <a:buChar char="q"/>
            </a:pPr>
            <a:r>
              <a:rPr lang="es-PE" sz="2000" smtClean="0">
                <a:latin typeface="Browallia New" pitchFamily="34" charset="-34"/>
                <a:cs typeface="Browallia New" pitchFamily="34" charset="-34"/>
              </a:rPr>
              <a:t>20 gramos de ajonjoli tostado y molido</a:t>
            </a:r>
          </a:p>
          <a:p>
            <a:pPr>
              <a:buFont typeface="Wingdings" pitchFamily="2" charset="2"/>
              <a:buChar char="q"/>
            </a:pPr>
            <a:r>
              <a:rPr lang="es-PE" sz="2000" smtClean="0">
                <a:latin typeface="Browallia New" pitchFamily="34" charset="-34"/>
                <a:cs typeface="Browallia New" pitchFamily="34" charset="-34"/>
              </a:rPr>
              <a:t>1 k. y medio de papas blancas </a:t>
            </a:r>
          </a:p>
          <a:p>
            <a:pPr>
              <a:buFont typeface="Wingdings" pitchFamily="2" charset="2"/>
              <a:buChar char="q"/>
            </a:pPr>
            <a:r>
              <a:rPr lang="es-PE" sz="2000" smtClean="0">
                <a:latin typeface="Browallia New" pitchFamily="34" charset="-34"/>
                <a:cs typeface="Browallia New" pitchFamily="34" charset="-34"/>
              </a:rPr>
              <a:t>Adorno : perejil picado, huevo duro, aceituna</a:t>
            </a:r>
          </a:p>
          <a:p>
            <a:pPr>
              <a:buFont typeface="Wingdings" pitchFamily="2" charset="2"/>
              <a:buChar char="q"/>
            </a:pPr>
            <a:r>
              <a:rPr lang="es-PE" sz="2000" smtClean="0">
                <a:latin typeface="Browallia New" pitchFamily="34" charset="-34"/>
                <a:cs typeface="Browallia New" pitchFamily="34" charset="-34"/>
              </a:rPr>
              <a:t>Arroz opcional</a:t>
            </a:r>
            <a:r>
              <a:rPr lang="es-PE" sz="1900" smtClean="0">
                <a:latin typeface="Browallia New" pitchFamily="34" charset="-34"/>
                <a:cs typeface="Browallia New" pitchFamily="34" charset="-34"/>
              </a:rPr>
              <a:t/>
            </a:r>
            <a:br>
              <a:rPr lang="es-PE" sz="1900" smtClean="0">
                <a:latin typeface="Browallia New" pitchFamily="34" charset="-34"/>
                <a:cs typeface="Browallia New" pitchFamily="34" charset="-34"/>
              </a:rPr>
            </a:br>
            <a:r>
              <a:rPr lang="es-PE" sz="1900" smtClean="0">
                <a:latin typeface="Browallia New" pitchFamily="34" charset="-34"/>
                <a:cs typeface="Browallia New" pitchFamily="34" charset="-34"/>
              </a:rPr>
              <a:t/>
            </a:r>
            <a:br>
              <a:rPr lang="es-PE" sz="1900" smtClean="0">
                <a:latin typeface="Browallia New" pitchFamily="34" charset="-34"/>
                <a:cs typeface="Browallia New" pitchFamily="34" charset="-34"/>
              </a:rPr>
            </a:br>
            <a:r>
              <a:rPr lang="es-PE" sz="1900" smtClean="0">
                <a:latin typeface="Browallia New" pitchFamily="34" charset="-34"/>
                <a:cs typeface="Browallia New" pitchFamily="34" charset="-34"/>
              </a:rPr>
              <a:t/>
            </a:r>
            <a:br>
              <a:rPr lang="es-PE" sz="1900" smtClean="0">
                <a:latin typeface="Browallia New" pitchFamily="34" charset="-34"/>
                <a:cs typeface="Browallia New" pitchFamily="34" charset="-34"/>
              </a:rPr>
            </a:br>
            <a:endParaRPr lang="es-PE" sz="1900" smtClean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25603" name="4 Marcador de contenido" descr="picante-de-cuy.gif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70375" y="2260600"/>
            <a:ext cx="3657600" cy="3251200"/>
          </a:xfrm>
        </p:spPr>
      </p:pic>
      <p:sp>
        <p:nvSpPr>
          <p:cNvPr id="6" name="5 Botón de acción: Inicio">
            <a:hlinkClick r:id="rId3" action="ppaction://hlinksldjump" highlightClick="1"/>
          </p:cNvPr>
          <p:cNvSpPr/>
          <p:nvPr/>
        </p:nvSpPr>
        <p:spPr>
          <a:xfrm>
            <a:off x="8243888" y="6264275"/>
            <a:ext cx="431800" cy="4778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P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Papa a la Huancaína</a:t>
            </a:r>
            <a:br>
              <a:rPr lang="es-P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29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INGREDIENTES:</a:t>
            </a:r>
          </a:p>
        </p:txBody>
      </p:sp>
      <p:sp>
        <p:nvSpPr>
          <p:cNvPr id="26626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PE" sz="2000" smtClean="0">
                <a:latin typeface="Browallia New" pitchFamily="34" charset="-34"/>
                <a:cs typeface="Browallia New" pitchFamily="34" charset="-34"/>
              </a:rPr>
              <a:t>5 ají amarillo frescos</a:t>
            </a:r>
          </a:p>
          <a:p>
            <a:pPr>
              <a:buFont typeface="Wingdings" pitchFamily="2" charset="2"/>
              <a:buChar char="Ø"/>
            </a:pPr>
            <a:r>
              <a:rPr lang="es-PE" sz="2000" smtClean="0">
                <a:latin typeface="Browallia New" pitchFamily="34" charset="-34"/>
                <a:cs typeface="Browallia New" pitchFamily="34" charset="-34"/>
              </a:rPr>
              <a:t>2 dientes de ajo pelados</a:t>
            </a:r>
          </a:p>
          <a:p>
            <a:pPr>
              <a:buFont typeface="Wingdings" pitchFamily="2" charset="2"/>
              <a:buChar char="Ø"/>
            </a:pPr>
            <a:r>
              <a:rPr lang="es-PE" sz="2000" smtClean="0">
                <a:latin typeface="Browallia New" pitchFamily="34" charset="-34"/>
                <a:cs typeface="Browallia New" pitchFamily="34" charset="-34"/>
              </a:rPr>
              <a:t>400 g de queso fresco (ricotta, feta o cabaña)</a:t>
            </a:r>
          </a:p>
          <a:p>
            <a:pPr>
              <a:buFont typeface="Wingdings" pitchFamily="2" charset="2"/>
              <a:buChar char="Ø"/>
            </a:pPr>
            <a:r>
              <a:rPr lang="es-PE" sz="2000" smtClean="0">
                <a:latin typeface="Browallia New" pitchFamily="34" charset="-34"/>
                <a:cs typeface="Browallia New" pitchFamily="34" charset="-34"/>
              </a:rPr>
              <a:t>½ taza de aceite vegetal</a:t>
            </a:r>
          </a:p>
          <a:p>
            <a:pPr>
              <a:buFont typeface="Wingdings" pitchFamily="2" charset="2"/>
              <a:buChar char="Ø"/>
            </a:pPr>
            <a:r>
              <a:rPr lang="es-PE" sz="2000" smtClean="0">
                <a:latin typeface="Browallia New" pitchFamily="34" charset="-34"/>
                <a:cs typeface="Browallia New" pitchFamily="34" charset="-34"/>
              </a:rPr>
              <a:t>2 huevos cocidos</a:t>
            </a:r>
          </a:p>
          <a:p>
            <a:pPr>
              <a:buFont typeface="Wingdings" pitchFamily="2" charset="2"/>
              <a:buChar char="Ø"/>
            </a:pPr>
            <a:r>
              <a:rPr lang="es-PE" sz="2000" smtClean="0">
                <a:latin typeface="Browallia New" pitchFamily="34" charset="-34"/>
                <a:cs typeface="Browallia New" pitchFamily="34" charset="-34"/>
              </a:rPr>
              <a:t>4 aceitunas de botija</a:t>
            </a:r>
          </a:p>
          <a:p>
            <a:pPr>
              <a:buFont typeface="Wingdings" pitchFamily="2" charset="2"/>
              <a:buChar char="Ø"/>
            </a:pPr>
            <a:r>
              <a:rPr lang="es-PE" sz="2000" smtClean="0">
                <a:latin typeface="Browallia New" pitchFamily="34" charset="-34"/>
                <a:cs typeface="Browallia New" pitchFamily="34" charset="-34"/>
              </a:rPr>
              <a:t>1 k de papa amarilla (o blanca)</a:t>
            </a:r>
          </a:p>
          <a:p>
            <a:pPr>
              <a:buFont typeface="Wingdings" pitchFamily="2" charset="2"/>
              <a:buChar char="Ø"/>
            </a:pPr>
            <a:r>
              <a:rPr lang="es-PE" sz="2000" smtClean="0">
                <a:latin typeface="Browallia New" pitchFamily="34" charset="-34"/>
                <a:cs typeface="Browallia New" pitchFamily="34" charset="-34"/>
              </a:rPr>
              <a:t>Lechuga</a:t>
            </a:r>
          </a:p>
          <a:p>
            <a:pPr>
              <a:buFont typeface="Wingdings" pitchFamily="2" charset="2"/>
              <a:buChar char="Ø"/>
            </a:pPr>
            <a:r>
              <a:rPr lang="es-PE" sz="2000" smtClean="0">
                <a:latin typeface="Browallia New" pitchFamily="34" charset="-34"/>
                <a:cs typeface="Browallia New" pitchFamily="34" charset="-34"/>
              </a:rPr>
              <a:t>Sal</a:t>
            </a:r>
          </a:p>
          <a:p>
            <a:pPr>
              <a:buFont typeface="Wingdings" pitchFamily="2" charset="2"/>
              <a:buChar char="Ø"/>
            </a:pPr>
            <a:r>
              <a:rPr lang="es-PE" sz="2000" smtClean="0">
                <a:latin typeface="Browallia New" pitchFamily="34" charset="-34"/>
                <a:cs typeface="Browallia New" pitchFamily="34" charset="-34"/>
              </a:rPr>
              <a:t>Opcional: Leche al gusto</a:t>
            </a:r>
          </a:p>
        </p:txBody>
      </p:sp>
      <p:pic>
        <p:nvPicPr>
          <p:cNvPr id="26627" name="4 Marcador de contenido" descr="HUANCAINA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10013" y="1736725"/>
            <a:ext cx="4694237" cy="3521075"/>
          </a:xfrm>
        </p:spPr>
      </p:pic>
      <p:sp>
        <p:nvSpPr>
          <p:cNvPr id="6" name="5 Botón de acción: Inicio">
            <a:hlinkClick r:id="rId3" action="ppaction://hlinksldjump" highlightClick="1"/>
          </p:cNvPr>
          <p:cNvSpPr/>
          <p:nvPr/>
        </p:nvSpPr>
        <p:spPr>
          <a:xfrm>
            <a:off x="8243888" y="6264275"/>
            <a:ext cx="431800" cy="4778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348880"/>
            <a:ext cx="7467600" cy="135902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PE" sz="1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SELVA</a:t>
            </a:r>
          </a:p>
        </p:txBody>
      </p:sp>
      <p:sp>
        <p:nvSpPr>
          <p:cNvPr id="3" name="2 Botón de acción: Inicio">
            <a:hlinkClick r:id="rId2" action="ppaction://hlinksldjump" highlightClick="1"/>
          </p:cNvPr>
          <p:cNvSpPr/>
          <p:nvPr/>
        </p:nvSpPr>
        <p:spPr>
          <a:xfrm>
            <a:off x="8243888" y="6264275"/>
            <a:ext cx="431800" cy="4778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PE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Juane</a:t>
            </a:r>
            <a:r>
              <a:rPr lang="es-P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Gallina</a:t>
            </a:r>
            <a:br>
              <a:rPr lang="es-P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INGREDIENTES: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PE" sz="2000" dirty="0" smtClean="0">
                <a:latin typeface="Browallia New" pitchFamily="34" charset="-34"/>
                <a:cs typeface="Browallia New" pitchFamily="34" charset="-34"/>
              </a:rPr>
              <a:t>Un kilo de arroz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PE" sz="2000" dirty="0" smtClean="0">
                <a:latin typeface="Browallia New" pitchFamily="34" charset="-34"/>
                <a:cs typeface="Browallia New" pitchFamily="34" charset="-34"/>
              </a:rPr>
              <a:t>Gallina cocida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PE" sz="2000" dirty="0" smtClean="0">
                <a:latin typeface="Browallia New" pitchFamily="34" charset="-34"/>
                <a:cs typeface="Browallia New" pitchFamily="34" charset="-34"/>
              </a:rPr>
              <a:t>Hojas de bijao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PE" sz="2000" dirty="0" smtClean="0">
                <a:latin typeface="Browallia New" pitchFamily="34" charset="-34"/>
                <a:cs typeface="Browallia New" pitchFamily="34" charset="-34"/>
              </a:rPr>
              <a:t>Huevos crudos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PE" sz="2000" dirty="0" smtClean="0">
                <a:latin typeface="Browallia New" pitchFamily="34" charset="-34"/>
                <a:cs typeface="Browallia New" pitchFamily="34" charset="-34"/>
              </a:rPr>
              <a:t>Huevos duros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PE" sz="2000" dirty="0" smtClean="0">
                <a:latin typeface="Browallia New" pitchFamily="34" charset="-34"/>
                <a:cs typeface="Browallia New" pitchFamily="34" charset="-34"/>
              </a:rPr>
              <a:t>Aceitunas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PE" sz="2000" dirty="0" smtClean="0">
                <a:latin typeface="Browallia New" pitchFamily="34" charset="-34"/>
                <a:cs typeface="Browallia New" pitchFamily="34" charset="-34"/>
              </a:rPr>
              <a:t>Cebolla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PE" sz="2000" dirty="0" smtClean="0">
                <a:latin typeface="Browallia New" pitchFamily="34" charset="-34"/>
                <a:cs typeface="Browallia New" pitchFamily="34" charset="-34"/>
              </a:rPr>
              <a:t>Ajos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PE" sz="2000" dirty="0" smtClean="0">
                <a:latin typeface="Browallia New" pitchFamily="34" charset="-34"/>
                <a:cs typeface="Browallia New" pitchFamily="34" charset="-34"/>
              </a:rPr>
              <a:t>Pimienta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PE" sz="2000" dirty="0" smtClean="0">
                <a:latin typeface="Browallia New" pitchFamily="34" charset="-34"/>
                <a:cs typeface="Browallia New" pitchFamily="34" charset="-34"/>
              </a:rPr>
              <a:t>Comino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PE" sz="2000" dirty="0" smtClean="0">
                <a:latin typeface="Browallia New" pitchFamily="34" charset="-34"/>
                <a:cs typeface="Browallia New" pitchFamily="34" charset="-34"/>
              </a:rPr>
              <a:t>Sazonador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PE" sz="2000" dirty="0" smtClean="0">
                <a:latin typeface="Browallia New" pitchFamily="34" charset="-34"/>
                <a:cs typeface="Browallia New" pitchFamily="34" charset="-34"/>
              </a:rPr>
              <a:t>Guisador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PE" sz="2000" dirty="0" smtClean="0">
                <a:latin typeface="Browallia New" pitchFamily="34" charset="-34"/>
                <a:cs typeface="Browallia New" pitchFamily="34" charset="-34"/>
              </a:rPr>
              <a:t>Orégano seco.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s-PE" dirty="0"/>
          </a:p>
        </p:txBody>
      </p:sp>
      <p:pic>
        <p:nvPicPr>
          <p:cNvPr id="28675" name="4 Marcador de contenido" descr="juane-promperu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419475" y="1844675"/>
            <a:ext cx="5040313" cy="3571875"/>
          </a:xfrm>
        </p:spPr>
      </p:pic>
      <p:sp>
        <p:nvSpPr>
          <p:cNvPr id="6" name="5 Botón de acción: Inicio">
            <a:hlinkClick r:id="rId3" action="ppaction://hlinksldjump" highlightClick="1"/>
          </p:cNvPr>
          <p:cNvSpPr/>
          <p:nvPr/>
        </p:nvSpPr>
        <p:spPr>
          <a:xfrm>
            <a:off x="8243888" y="6264275"/>
            <a:ext cx="431800" cy="4778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PE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Inchicapi</a:t>
            </a:r>
            <a:r>
              <a:rPr lang="es-PE" dirty="0" smtClean="0"/>
              <a:t/>
            </a:r>
            <a:br>
              <a:rPr lang="es-PE" dirty="0" smtClean="0"/>
            </a:br>
            <a:r>
              <a:rPr lang="es-PE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INGREDIENTES:</a:t>
            </a:r>
          </a:p>
        </p:txBody>
      </p:sp>
      <p:sp>
        <p:nvSpPr>
          <p:cNvPr id="29698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s-PE" smtClean="0">
                <a:latin typeface="Browallia New" pitchFamily="34" charset="-34"/>
                <a:cs typeface="Browallia New" pitchFamily="34" charset="-34"/>
              </a:rPr>
              <a:t>1 Gallina </a:t>
            </a:r>
          </a:p>
          <a:p>
            <a:pPr>
              <a:buFont typeface="Wingdings" pitchFamily="2" charset="2"/>
              <a:buChar char="v"/>
            </a:pPr>
            <a:r>
              <a:rPr lang="es-PE" smtClean="0">
                <a:latin typeface="Browallia New" pitchFamily="34" charset="-34"/>
                <a:cs typeface="Browallia New" pitchFamily="34" charset="-34"/>
              </a:rPr>
              <a:t>6 Tazas de Agua </a:t>
            </a:r>
          </a:p>
          <a:p>
            <a:pPr>
              <a:buFont typeface="Wingdings" pitchFamily="2" charset="2"/>
              <a:buChar char="v"/>
            </a:pPr>
            <a:r>
              <a:rPr lang="es-PE" smtClean="0">
                <a:latin typeface="Browallia New" pitchFamily="34" charset="-34"/>
                <a:cs typeface="Browallia New" pitchFamily="34" charset="-34"/>
              </a:rPr>
              <a:t>2 Cucharadas de Harina de Maíz </a:t>
            </a:r>
          </a:p>
          <a:p>
            <a:pPr>
              <a:buFont typeface="Wingdings" pitchFamily="2" charset="2"/>
              <a:buChar char="v"/>
            </a:pPr>
            <a:r>
              <a:rPr lang="es-PE" smtClean="0">
                <a:latin typeface="Browallia New" pitchFamily="34" charset="-34"/>
                <a:cs typeface="Browallia New" pitchFamily="34" charset="-34"/>
              </a:rPr>
              <a:t>1 Taza de Maní tostado </a:t>
            </a:r>
          </a:p>
          <a:p>
            <a:pPr>
              <a:buFont typeface="Wingdings" pitchFamily="2" charset="2"/>
              <a:buChar char="v"/>
            </a:pPr>
            <a:r>
              <a:rPr lang="es-PE" smtClean="0">
                <a:latin typeface="Browallia New" pitchFamily="34" charset="-34"/>
                <a:cs typeface="Browallia New" pitchFamily="34" charset="-34"/>
              </a:rPr>
              <a:t>2 Cucharadas de Ají amarillo </a:t>
            </a:r>
          </a:p>
          <a:p>
            <a:pPr>
              <a:buFont typeface="Wingdings" pitchFamily="2" charset="2"/>
              <a:buChar char="v"/>
            </a:pPr>
            <a:r>
              <a:rPr lang="es-PE" smtClean="0">
                <a:latin typeface="Browallia New" pitchFamily="34" charset="-34"/>
                <a:cs typeface="Browallia New" pitchFamily="34" charset="-34"/>
              </a:rPr>
              <a:t>1/2 Taza de Culantro </a:t>
            </a:r>
          </a:p>
          <a:p>
            <a:pPr>
              <a:buFont typeface="Wingdings" pitchFamily="2" charset="2"/>
              <a:buChar char="v"/>
            </a:pPr>
            <a:r>
              <a:rPr lang="es-PE" smtClean="0">
                <a:latin typeface="Browallia New" pitchFamily="34" charset="-34"/>
                <a:cs typeface="Browallia New" pitchFamily="34" charset="-34"/>
              </a:rPr>
              <a:t>2 Cucharadas de Aceite </a:t>
            </a:r>
          </a:p>
          <a:p>
            <a:pPr>
              <a:buFont typeface="Wingdings" pitchFamily="2" charset="2"/>
              <a:buChar char="v"/>
            </a:pPr>
            <a:r>
              <a:rPr lang="es-PE" smtClean="0">
                <a:latin typeface="Browallia New" pitchFamily="34" charset="-34"/>
                <a:cs typeface="Browallia New" pitchFamily="34" charset="-34"/>
              </a:rPr>
              <a:t>1 Cucharada de Ajo molido </a:t>
            </a:r>
          </a:p>
          <a:p>
            <a:pPr>
              <a:buFont typeface="Wingdings" pitchFamily="2" charset="2"/>
              <a:buChar char="v"/>
            </a:pPr>
            <a:r>
              <a:rPr lang="es-PE" smtClean="0">
                <a:latin typeface="Browallia New" pitchFamily="34" charset="-34"/>
                <a:cs typeface="Browallia New" pitchFamily="34" charset="-34"/>
              </a:rPr>
              <a:t>1 Cebolla </a:t>
            </a:r>
          </a:p>
          <a:p>
            <a:pPr>
              <a:buFont typeface="Wingdings" pitchFamily="2" charset="2"/>
              <a:buChar char="v"/>
            </a:pPr>
            <a:r>
              <a:rPr lang="es-PE" smtClean="0">
                <a:latin typeface="Browallia New" pitchFamily="34" charset="-34"/>
                <a:cs typeface="Browallia New" pitchFamily="34" charset="-34"/>
              </a:rPr>
              <a:t>Sal</a:t>
            </a:r>
          </a:p>
        </p:txBody>
      </p:sp>
      <p:pic>
        <p:nvPicPr>
          <p:cNvPr id="29699" name="4 Marcador de contenido" descr="inchicapi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67175" y="2127250"/>
            <a:ext cx="4465638" cy="2979738"/>
          </a:xfrm>
        </p:spPr>
      </p:pic>
      <p:sp>
        <p:nvSpPr>
          <p:cNvPr id="6" name="5 Botón de acción: Inicio">
            <a:hlinkClick r:id="rId3" action="ppaction://hlinksldjump" highlightClick="1"/>
          </p:cNvPr>
          <p:cNvSpPr/>
          <p:nvPr/>
        </p:nvSpPr>
        <p:spPr>
          <a:xfrm>
            <a:off x="8243888" y="6264275"/>
            <a:ext cx="431800" cy="4778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P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Picadillo de </a:t>
            </a:r>
            <a:r>
              <a:rPr lang="es-PE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Paiche</a:t>
            </a:r>
            <a:r>
              <a:rPr lang="es-PE" dirty="0" smtClean="0"/>
              <a:t/>
            </a:r>
            <a:br>
              <a:rPr lang="es-PE" dirty="0" smtClean="0"/>
            </a:br>
            <a:r>
              <a:rPr lang="es-PE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INGREDIENTES: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PE" sz="3400" dirty="0" smtClean="0">
                <a:latin typeface="Browallia New" pitchFamily="34" charset="-34"/>
                <a:cs typeface="Browallia New" pitchFamily="34" charset="-34"/>
              </a:rPr>
              <a:t>1 Kg. de pescado </a:t>
            </a:r>
            <a:r>
              <a:rPr lang="es-PE" sz="3400" dirty="0" err="1" smtClean="0">
                <a:latin typeface="Browallia New" pitchFamily="34" charset="-34"/>
                <a:cs typeface="Browallia New" pitchFamily="34" charset="-34"/>
              </a:rPr>
              <a:t>paiche</a:t>
            </a:r>
            <a:r>
              <a:rPr lang="es-PE" sz="3400" dirty="0" smtClean="0">
                <a:latin typeface="Browallia New" pitchFamily="34" charset="-34"/>
                <a:cs typeface="Browallia New" pitchFamily="34" charset="-34"/>
              </a:rPr>
              <a:t>.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PE" sz="3400" dirty="0" smtClean="0">
                <a:latin typeface="Browallia New" pitchFamily="34" charset="-34"/>
                <a:cs typeface="Browallia New" pitchFamily="34" charset="-34"/>
              </a:rPr>
              <a:t>1 manojo pequeño de </a:t>
            </a:r>
            <a:r>
              <a:rPr lang="es-PE" sz="3400" dirty="0" err="1" smtClean="0">
                <a:latin typeface="Browallia New" pitchFamily="34" charset="-34"/>
                <a:cs typeface="Browallia New" pitchFamily="34" charset="-34"/>
              </a:rPr>
              <a:t>frejolito</a:t>
            </a:r>
            <a:r>
              <a:rPr lang="es-PE" sz="3400" dirty="0" smtClean="0">
                <a:latin typeface="Browallia New" pitchFamily="34" charset="-34"/>
                <a:cs typeface="Browallia New" pitchFamily="34" charset="-34"/>
              </a:rPr>
              <a:t> verde o judías. 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PE" sz="3400" dirty="0" smtClean="0">
                <a:latin typeface="Browallia New" pitchFamily="34" charset="-34"/>
                <a:cs typeface="Browallia New" pitchFamily="34" charset="-34"/>
              </a:rPr>
              <a:t>4 ají dulces medianos, 2 pimientos italianos rojos, o un pimentón rojo. 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PE" sz="3400" dirty="0" smtClean="0">
                <a:latin typeface="Browallia New" pitchFamily="34" charset="-34"/>
                <a:cs typeface="Browallia New" pitchFamily="34" charset="-34"/>
              </a:rPr>
              <a:t>1 cebolla grande.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PE" sz="3400" dirty="0" smtClean="0">
                <a:latin typeface="Browallia New" pitchFamily="34" charset="-34"/>
                <a:cs typeface="Browallia New" pitchFamily="34" charset="-34"/>
              </a:rPr>
              <a:t>2 tomates grandes.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PE" sz="3400" dirty="0" smtClean="0">
                <a:latin typeface="Browallia New" pitchFamily="34" charset="-34"/>
                <a:cs typeface="Browallia New" pitchFamily="34" charset="-34"/>
              </a:rPr>
              <a:t>3 dientes de ajos grandes.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PE" sz="3400" dirty="0" smtClean="0">
                <a:latin typeface="Browallia New" pitchFamily="34" charset="-34"/>
                <a:cs typeface="Browallia New" pitchFamily="34" charset="-34"/>
              </a:rPr>
              <a:t>3 cucharaditas de aceite. 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PE" sz="3400" dirty="0" smtClean="0">
                <a:latin typeface="Browallia New" pitchFamily="34" charset="-34"/>
                <a:cs typeface="Browallia New" pitchFamily="34" charset="-34"/>
              </a:rPr>
              <a:t>1 poco de cilantro o culantro picado.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PE" sz="3400" dirty="0" smtClean="0">
                <a:latin typeface="Browallia New" pitchFamily="34" charset="-34"/>
                <a:cs typeface="Browallia New" pitchFamily="34" charset="-34"/>
              </a:rPr>
              <a:t>2 hojas de laurel.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PE" sz="3400" dirty="0" smtClean="0">
                <a:latin typeface="Browallia New" pitchFamily="34" charset="-34"/>
                <a:cs typeface="Browallia New" pitchFamily="34" charset="-34"/>
              </a:rPr>
              <a:t>½ litro de agua.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PE" sz="3400" dirty="0" smtClean="0">
                <a:latin typeface="Browallia New" pitchFamily="34" charset="-34"/>
                <a:cs typeface="Browallia New" pitchFamily="34" charset="-34"/>
              </a:rPr>
              <a:t>Pimienta negra, sal, ajino moto, colorante alimenticio o palillo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s-PE" dirty="0"/>
          </a:p>
        </p:txBody>
      </p:sp>
      <p:pic>
        <p:nvPicPr>
          <p:cNvPr id="30723" name="4 Marcador de contenido" descr="picadillopaiche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844675"/>
            <a:ext cx="3883025" cy="3711575"/>
          </a:xfrm>
        </p:spPr>
      </p:pic>
      <p:sp>
        <p:nvSpPr>
          <p:cNvPr id="6" name="5 Botón de acción: Inicio">
            <a:hlinkClick r:id="rId3" action="ppaction://hlinksldjump" highlightClick="1"/>
          </p:cNvPr>
          <p:cNvSpPr/>
          <p:nvPr/>
        </p:nvSpPr>
        <p:spPr>
          <a:xfrm>
            <a:off x="8243888" y="6264275"/>
            <a:ext cx="431800" cy="4778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PE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Tacacho</a:t>
            </a:r>
            <a:r>
              <a:rPr lang="es-P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Cecina</a:t>
            </a:r>
            <a:br>
              <a:rPr lang="es-P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Ingredientes:</a:t>
            </a:r>
          </a:p>
        </p:txBody>
      </p:sp>
      <p:sp>
        <p:nvSpPr>
          <p:cNvPr id="31746" name="2 Marcador de contenido"/>
          <p:cNvSpPr>
            <a:spLocks noGrp="1"/>
          </p:cNvSpPr>
          <p:nvPr>
            <p:ph sz="quarter" idx="1"/>
          </p:nvPr>
        </p:nvSpPr>
        <p:spPr>
          <a:xfrm>
            <a:off x="468313" y="1844675"/>
            <a:ext cx="3657600" cy="406082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s-PE" sz="2800" smtClean="0">
                <a:latin typeface="Browallia New" pitchFamily="34" charset="-34"/>
                <a:cs typeface="Browallia New" pitchFamily="34" charset="-34"/>
              </a:rPr>
              <a:t>1 Kg. de Cecina (Puedes reemplazarlo por carne de res seca al sol)</a:t>
            </a:r>
          </a:p>
          <a:p>
            <a:pPr>
              <a:buFont typeface="Wingdings" pitchFamily="2" charset="2"/>
              <a:buChar char="v"/>
            </a:pPr>
            <a:r>
              <a:rPr lang="es-PE" sz="2800" smtClean="0">
                <a:latin typeface="Browallia New" pitchFamily="34" charset="-34"/>
                <a:cs typeface="Browallia New" pitchFamily="34" charset="-34"/>
              </a:rPr>
              <a:t>1 /2 Kg. de Chorizo</a:t>
            </a:r>
          </a:p>
          <a:p>
            <a:pPr>
              <a:buFont typeface="Wingdings" pitchFamily="2" charset="2"/>
              <a:buChar char="v"/>
            </a:pPr>
            <a:r>
              <a:rPr lang="es-PE" sz="2800" smtClean="0">
                <a:latin typeface="Browallia New" pitchFamily="34" charset="-34"/>
                <a:cs typeface="Browallia New" pitchFamily="34" charset="-34"/>
              </a:rPr>
              <a:t>20 Plátanos verdes</a:t>
            </a:r>
          </a:p>
          <a:p>
            <a:pPr>
              <a:buFont typeface="Wingdings" pitchFamily="2" charset="2"/>
              <a:buChar char="v"/>
            </a:pPr>
            <a:r>
              <a:rPr lang="es-PE" sz="2800" smtClean="0">
                <a:latin typeface="Browallia New" pitchFamily="34" charset="-34"/>
                <a:cs typeface="Browallia New" pitchFamily="34" charset="-34"/>
              </a:rPr>
              <a:t>100 gr. de manteca de cerdo</a:t>
            </a:r>
          </a:p>
          <a:p>
            <a:pPr>
              <a:buFont typeface="Wingdings" pitchFamily="2" charset="2"/>
              <a:buChar char="v"/>
            </a:pPr>
            <a:r>
              <a:rPr lang="es-PE" sz="2800" smtClean="0">
                <a:latin typeface="Browallia New" pitchFamily="34" charset="-34"/>
                <a:cs typeface="Browallia New" pitchFamily="34" charset="-34"/>
              </a:rPr>
              <a:t>4 cucharadas de tocino picado y frito</a:t>
            </a:r>
          </a:p>
        </p:txBody>
      </p:sp>
      <p:pic>
        <p:nvPicPr>
          <p:cNvPr id="31747" name="4 Marcador de contenido" descr="tacacho-con-cecina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102100" y="2032000"/>
            <a:ext cx="4357688" cy="3268663"/>
          </a:xfrm>
        </p:spPr>
      </p:pic>
      <p:sp>
        <p:nvSpPr>
          <p:cNvPr id="6" name="5 Botón de acción: Inicio">
            <a:hlinkClick r:id="rId3" action="ppaction://hlinksldjump" highlightClick="1"/>
          </p:cNvPr>
          <p:cNvSpPr/>
          <p:nvPr/>
        </p:nvSpPr>
        <p:spPr>
          <a:xfrm>
            <a:off x="8243888" y="6264275"/>
            <a:ext cx="431800" cy="4778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088" cy="7778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PE" b="1" dirty="0" smtClean="0"/>
              <a:t>Índice</a:t>
            </a:r>
            <a:endParaRPr lang="es-PE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01216" y="1628800"/>
            <a:ext cx="3322712" cy="4824536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es-PE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COSTA:</a:t>
            </a:r>
            <a:endParaRPr lang="es-PE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PE" dirty="0" smtClean="0">
                <a:hlinkClick r:id="rId2" action="ppaction://hlinksldjump"/>
              </a:rPr>
              <a:t>Chilcano de pescado</a:t>
            </a:r>
            <a:endParaRPr lang="es-PE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PE" dirty="0" smtClean="0">
                <a:hlinkClick r:id="rId3" action="ppaction://hlinksldjump"/>
              </a:rPr>
              <a:t>Causa rellena</a:t>
            </a:r>
            <a:endParaRPr lang="es-PE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PE" dirty="0" smtClean="0">
                <a:hlinkClick r:id="rId4" action="ppaction://hlinksldjump"/>
              </a:rPr>
              <a:t>Cebiche</a:t>
            </a:r>
            <a:endParaRPr lang="es-PE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PE" dirty="0" smtClean="0">
                <a:hlinkClick r:id="rId5" action="ppaction://hlinksldjump"/>
              </a:rPr>
              <a:t>Anticucho</a:t>
            </a:r>
            <a:endParaRPr lang="es-PE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PE" dirty="0" smtClean="0">
                <a:hlinkClick r:id="rId6" action="ppaction://hlinksldjump"/>
              </a:rPr>
              <a:t>Arroz con mariscos</a:t>
            </a:r>
            <a:endParaRPr lang="es-PE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es-PE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SIERRA: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PE" dirty="0" smtClean="0">
                <a:hlinkClick r:id="rId7" action="ppaction://hlinksldjump"/>
              </a:rPr>
              <a:t>Sopa verde</a:t>
            </a:r>
            <a:endParaRPr lang="es-PE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PE" dirty="0" smtClean="0">
                <a:hlinkClick r:id="rId8" action="ppaction://hlinksldjump"/>
              </a:rPr>
              <a:t>Pachamanca</a:t>
            </a:r>
            <a:endParaRPr lang="es-PE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PE" dirty="0" err="1" smtClean="0">
                <a:hlinkClick r:id="rId9" action="ppaction://hlinksldjump"/>
              </a:rPr>
              <a:t>Chanfainita</a:t>
            </a:r>
            <a:endParaRPr lang="es-PE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PE" dirty="0" smtClean="0">
                <a:hlinkClick r:id="rId10" action="ppaction://hlinksldjump"/>
              </a:rPr>
              <a:t>Picante de cuy</a:t>
            </a:r>
            <a:endParaRPr lang="es-PE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PE" dirty="0" smtClean="0">
                <a:hlinkClick r:id="rId11" action="ppaction://hlinksldjump"/>
              </a:rPr>
              <a:t>Papa a la huancaína</a:t>
            </a:r>
            <a:endParaRPr lang="es-PE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4499992" y="1556792"/>
            <a:ext cx="3384376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2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SELVA: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s-PE" sz="2200" dirty="0" err="1">
                <a:latin typeface="+mn-lt"/>
                <a:cs typeface="+mn-cs"/>
                <a:hlinkClick r:id="rId12" action="ppaction://hlinksldjump"/>
              </a:rPr>
              <a:t>Juane</a:t>
            </a:r>
            <a:r>
              <a:rPr lang="es-PE" sz="2200" dirty="0">
                <a:latin typeface="+mn-lt"/>
                <a:cs typeface="+mn-cs"/>
                <a:hlinkClick r:id="rId12" action="ppaction://hlinksldjump"/>
              </a:rPr>
              <a:t> de gallina</a:t>
            </a:r>
            <a:endParaRPr lang="es-PE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s-PE" sz="2200" dirty="0" err="1">
                <a:latin typeface="+mn-lt"/>
                <a:cs typeface="+mn-cs"/>
                <a:hlinkClick r:id="rId13" action="ppaction://hlinksldjump"/>
              </a:rPr>
              <a:t>Inchicapi</a:t>
            </a:r>
            <a:endParaRPr lang="es-PE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s-PE" sz="2200" dirty="0">
                <a:latin typeface="+mn-lt"/>
                <a:cs typeface="+mn-cs"/>
                <a:hlinkClick r:id="rId14" action="ppaction://hlinksldjump"/>
              </a:rPr>
              <a:t>Picadillo de </a:t>
            </a:r>
            <a:r>
              <a:rPr lang="es-PE" sz="2200" dirty="0" err="1">
                <a:latin typeface="+mn-lt"/>
                <a:cs typeface="+mn-cs"/>
                <a:hlinkClick r:id="rId14" action="ppaction://hlinksldjump"/>
              </a:rPr>
              <a:t>Paiche</a:t>
            </a:r>
            <a:endParaRPr lang="es-PE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s-PE" sz="2200" dirty="0" err="1">
                <a:latin typeface="+mn-lt"/>
                <a:cs typeface="+mn-cs"/>
                <a:hlinkClick r:id="rId15" action="ppaction://hlinksldjump"/>
              </a:rPr>
              <a:t>Tacacho</a:t>
            </a:r>
            <a:r>
              <a:rPr lang="es-PE" sz="2200" dirty="0">
                <a:latin typeface="+mn-lt"/>
                <a:cs typeface="+mn-cs"/>
                <a:hlinkClick r:id="rId15" action="ppaction://hlinksldjump"/>
              </a:rPr>
              <a:t> con cecina</a:t>
            </a:r>
            <a:endParaRPr lang="es-PE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s-PE" sz="2200" dirty="0">
                <a:latin typeface="+mn-lt"/>
                <a:cs typeface="+mn-cs"/>
                <a:hlinkClick r:id="rId16" action="ppaction://hlinksldjump"/>
              </a:rPr>
              <a:t>Jugo de </a:t>
            </a:r>
            <a:r>
              <a:rPr lang="es-PE" sz="2200" dirty="0" err="1">
                <a:latin typeface="+mn-lt"/>
                <a:cs typeface="+mn-cs"/>
                <a:hlinkClick r:id="rId16" action="ppaction://hlinksldjump"/>
              </a:rPr>
              <a:t>camu</a:t>
            </a:r>
            <a:r>
              <a:rPr lang="es-PE" sz="2200" dirty="0">
                <a:latin typeface="+mn-lt"/>
                <a:cs typeface="+mn-cs"/>
                <a:hlinkClick r:id="rId16" action="ppaction://hlinksldjump"/>
              </a:rPr>
              <a:t> </a:t>
            </a:r>
            <a:r>
              <a:rPr lang="es-PE" sz="2200" dirty="0" err="1">
                <a:latin typeface="+mn-lt"/>
                <a:cs typeface="+mn-cs"/>
                <a:hlinkClick r:id="rId16" action="ppaction://hlinksldjump"/>
              </a:rPr>
              <a:t>camu</a:t>
            </a:r>
            <a:endParaRPr lang="es-PE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s-P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4 Botón de acción: Inicio">
            <a:hlinkClick r:id="rId17" action="ppaction://hlinksldjump" highlightClick="1"/>
          </p:cNvPr>
          <p:cNvSpPr/>
          <p:nvPr/>
        </p:nvSpPr>
        <p:spPr>
          <a:xfrm>
            <a:off x="8243888" y="6264275"/>
            <a:ext cx="431800" cy="4778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380038" y="4292600"/>
            <a:ext cx="1495425" cy="2160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P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Jugo de </a:t>
            </a:r>
            <a:r>
              <a:rPr lang="es-PE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Camu</a:t>
            </a:r>
            <a:r>
              <a:rPr lang="es-P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Camu</a:t>
            </a:r>
            <a:r>
              <a:rPr lang="es-P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Ingredientes:</a:t>
            </a:r>
          </a:p>
        </p:txBody>
      </p:sp>
      <p:sp>
        <p:nvSpPr>
          <p:cNvPr id="32770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744663"/>
            <a:ext cx="3657600" cy="39878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s-PE" sz="3200" smtClean="0">
                <a:latin typeface="Browallia New" pitchFamily="34" charset="-34"/>
                <a:cs typeface="Browallia New" pitchFamily="34" charset="-34"/>
              </a:rPr>
              <a:t>1/2 kilo de camu camu, lavadas, partidas por mitad</a:t>
            </a:r>
          </a:p>
          <a:p>
            <a:pPr>
              <a:buFont typeface="Wingdings" pitchFamily="2" charset="2"/>
              <a:buChar char="q"/>
            </a:pPr>
            <a:r>
              <a:rPr lang="es-PE" sz="3200" smtClean="0">
                <a:latin typeface="Browallia New" pitchFamily="34" charset="-34"/>
                <a:cs typeface="Browallia New" pitchFamily="34" charset="-34"/>
              </a:rPr>
              <a:t>Un litro de agua, previamente hervida</a:t>
            </a:r>
          </a:p>
          <a:p>
            <a:pPr>
              <a:buFont typeface="Wingdings" pitchFamily="2" charset="2"/>
              <a:buChar char="q"/>
            </a:pPr>
            <a:r>
              <a:rPr lang="es-PE" sz="3200" smtClean="0">
                <a:latin typeface="Browallia New" pitchFamily="34" charset="-34"/>
                <a:cs typeface="Browallia New" pitchFamily="34" charset="-34"/>
              </a:rPr>
              <a:t>Azúcar al gusto</a:t>
            </a:r>
          </a:p>
          <a:p>
            <a:pPr>
              <a:buFont typeface="Wingdings" pitchFamily="2" charset="2"/>
              <a:buChar char="q"/>
            </a:pPr>
            <a:r>
              <a:rPr lang="es-PE" sz="3200" smtClean="0">
                <a:latin typeface="Browallia New" pitchFamily="34" charset="-34"/>
                <a:cs typeface="Browallia New" pitchFamily="34" charset="-34"/>
              </a:rPr>
              <a:t>Hielo</a:t>
            </a:r>
          </a:p>
        </p:txBody>
      </p:sp>
      <p:sp>
        <p:nvSpPr>
          <p:cNvPr id="5" name="4 Botón de acción: Inicio">
            <a:hlinkClick r:id="rId2" action="ppaction://hlinksldjump" highlightClick="1"/>
          </p:cNvPr>
          <p:cNvSpPr/>
          <p:nvPr/>
        </p:nvSpPr>
        <p:spPr>
          <a:xfrm>
            <a:off x="8243888" y="6264275"/>
            <a:ext cx="431800" cy="4778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6" name="5 Elipse"/>
          <p:cNvSpPr/>
          <p:nvPr/>
        </p:nvSpPr>
        <p:spPr>
          <a:xfrm>
            <a:off x="4139952" y="1916832"/>
            <a:ext cx="3960440" cy="3888432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844824"/>
            <a:ext cx="6264696" cy="216024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PE" sz="1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costa</a:t>
            </a:r>
            <a:endParaRPr lang="es-PE" sz="1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2 Botón de acción: Inicio">
            <a:hlinkClick r:id="rId2" action="ppaction://hlinksldjump" highlightClick="1"/>
          </p:cNvPr>
          <p:cNvSpPr/>
          <p:nvPr/>
        </p:nvSpPr>
        <p:spPr>
          <a:xfrm>
            <a:off x="8243888" y="6264275"/>
            <a:ext cx="431800" cy="4778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2588" cy="1143000"/>
          </a:xfrm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PE" sz="3600" b="1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CHILCANO DE PESCADO</a:t>
            </a:r>
            <a:r>
              <a:rPr lang="es-PE" sz="3600" b="1" cap="none" smtClean="0"/>
              <a:t> </a:t>
            </a:r>
            <a:r>
              <a:rPr lang="es-PE" sz="2600" u="sng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INGREDIENTES</a:t>
            </a:r>
            <a:r>
              <a:rPr lang="es-PE" sz="2800" u="sng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s-PE" sz="2700" cap="none" smtClean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618856" cy="4572000"/>
          </a:xfrm>
        </p:spPr>
        <p:txBody>
          <a:bodyPr numCol="2">
            <a:normAutofit fontScale="77500" lnSpcReduction="20000"/>
          </a:bodyPr>
          <a:lstStyle/>
          <a:p>
            <a:pPr marL="274320" indent="-274320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6 filetes de pescado</a:t>
            </a:r>
          </a:p>
          <a:p>
            <a:pPr marL="274320" indent="-274320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1 k cabezas y espinazo de pescado </a:t>
            </a:r>
          </a:p>
          <a:p>
            <a:pPr marL="274320" indent="-274320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¼ taza de aceite </a:t>
            </a:r>
          </a:p>
          <a:p>
            <a:pPr marL="274320" indent="-274320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3 dientes de ajo molidos </a:t>
            </a:r>
          </a:p>
          <a:p>
            <a:pPr marL="274320" indent="-274320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1 cebolla cortada gruesa</a:t>
            </a:r>
          </a:p>
          <a:p>
            <a:pPr marL="274320" indent="-274320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2 tomates cortados gruesos </a:t>
            </a:r>
          </a:p>
          <a:p>
            <a:pPr marL="274320" indent="-274320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1 rama de apio picado </a:t>
            </a:r>
          </a:p>
          <a:p>
            <a:pPr marL="274320" indent="-274320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2 ramas cebollita china picada fina </a:t>
            </a:r>
          </a:p>
          <a:p>
            <a:pPr marL="274320" indent="-274320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9 tazas de agua </a:t>
            </a:r>
          </a:p>
          <a:p>
            <a:pPr marL="274320" indent="-274320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1 poro picado (parte blanca)</a:t>
            </a:r>
          </a:p>
          <a:p>
            <a:pPr marL="274320" indent="-274320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Sal Pimienta </a:t>
            </a:r>
          </a:p>
          <a:p>
            <a:pPr marL="450850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2 ramas de culantro</a:t>
            </a:r>
          </a:p>
          <a:p>
            <a:pPr marL="450850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2 ramas de perejil</a:t>
            </a:r>
          </a:p>
          <a:p>
            <a:pPr marL="450850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2 ramas de hierbabuena</a:t>
            </a:r>
          </a:p>
          <a:p>
            <a:pPr marL="450850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½ yuca mediana cortada en trozos pequeños </a:t>
            </a:r>
          </a:p>
          <a:p>
            <a:pPr marL="450850" algn="just" fontAlgn="auto">
              <a:spcAft>
                <a:spcPts val="0"/>
              </a:spcAft>
              <a:buFont typeface="Wingdings" pitchFamily="2" charset="2"/>
              <a:buChar char="v"/>
              <a:tabLst>
                <a:tab pos="355600" algn="l"/>
              </a:tabLst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2 papas cocidas y cortadas en 4 </a:t>
            </a:r>
          </a:p>
          <a:p>
            <a:pPr marL="450850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1 choclo cortado en rodajas </a:t>
            </a:r>
          </a:p>
          <a:p>
            <a:pPr marL="450850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1 ají mirasol entero, tostado </a:t>
            </a:r>
          </a:p>
          <a:p>
            <a:pPr marL="450850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Limón</a:t>
            </a:r>
          </a:p>
          <a:p>
            <a:pPr marL="450850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 Perejil picado menudo para la decoración</a:t>
            </a:r>
          </a:p>
        </p:txBody>
      </p:sp>
      <p:pic>
        <p:nvPicPr>
          <p:cNvPr id="6" name="5 Marcador de contenido" descr="chilcano-de-pescado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203825" y="1989138"/>
            <a:ext cx="3406775" cy="295275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3 Botón de acción: Inicio">
            <a:hlinkClick r:id="rId3" action="ppaction://hlinksldjump" highlightClick="1"/>
          </p:cNvPr>
          <p:cNvSpPr/>
          <p:nvPr/>
        </p:nvSpPr>
        <p:spPr>
          <a:xfrm>
            <a:off x="8243888" y="6264275"/>
            <a:ext cx="431800" cy="4778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P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Causa rellena</a:t>
            </a:r>
            <a:br>
              <a:rPr lang="es-P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Ingredientes:</a:t>
            </a:r>
            <a:endParaRPr lang="es-PE" sz="2600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sz="1900" dirty="0" smtClean="0">
                <a:latin typeface="Browallia New" pitchFamily="34" charset="-34"/>
                <a:cs typeface="Browallia New" pitchFamily="34" charset="-34"/>
              </a:rPr>
              <a:t>1 kg. 1/2 de papas hervidas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sz="1900" dirty="0" smtClean="0">
                <a:latin typeface="Browallia New" pitchFamily="34" charset="-34"/>
                <a:cs typeface="Browallia New" pitchFamily="34" charset="-34"/>
              </a:rPr>
              <a:t>1 cucharada de aceite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sz="1900" dirty="0" smtClean="0">
                <a:latin typeface="Browallia New" pitchFamily="34" charset="-34"/>
                <a:cs typeface="Browallia New" pitchFamily="34" charset="-34"/>
              </a:rPr>
              <a:t>jugo de un limón verde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sz="1900" dirty="0" smtClean="0">
                <a:latin typeface="Browallia New" pitchFamily="34" charset="-34"/>
                <a:cs typeface="Browallia New" pitchFamily="34" charset="-34"/>
              </a:rPr>
              <a:t>1/2 ají fresco molido (con un poco de agua)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sz="1900" dirty="0" smtClean="0">
                <a:latin typeface="Browallia New" pitchFamily="34" charset="-34"/>
                <a:cs typeface="Browallia New" pitchFamily="34" charset="-34"/>
              </a:rPr>
              <a:t>sal, pimienta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s-PE" sz="1900" dirty="0" smtClean="0">
              <a:latin typeface="Browallia New" pitchFamily="34" charset="-34"/>
              <a:cs typeface="Browallia New" pitchFamily="34" charset="-34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es-PE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el Relleno:</a:t>
            </a:r>
            <a:r>
              <a:rPr lang="es-PE" sz="2000" dirty="0" smtClean="0"/>
              <a:t/>
            </a:r>
            <a:br>
              <a:rPr lang="es-PE" sz="2000" dirty="0" smtClean="0"/>
            </a:br>
            <a:endParaRPr lang="es-PE" sz="2000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sz="1900" dirty="0" smtClean="0">
                <a:latin typeface="Browallia New" pitchFamily="34" charset="-34"/>
                <a:cs typeface="Browallia New" pitchFamily="34" charset="-34"/>
              </a:rPr>
              <a:t>1 lata de atún al agua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sz="1900" dirty="0" smtClean="0">
                <a:latin typeface="Browallia New" pitchFamily="34" charset="-34"/>
                <a:cs typeface="Browallia New" pitchFamily="34" charset="-34"/>
              </a:rPr>
              <a:t>1 tasa de mayonesa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sz="1900" dirty="0" smtClean="0">
                <a:latin typeface="Browallia New" pitchFamily="34" charset="-34"/>
                <a:cs typeface="Browallia New" pitchFamily="34" charset="-34"/>
              </a:rPr>
              <a:t>1/2 cebolla picada (mediana)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sz="1900" dirty="0" smtClean="0">
                <a:latin typeface="Browallia New" pitchFamily="34" charset="-34"/>
                <a:cs typeface="Browallia New" pitchFamily="34" charset="-34"/>
              </a:rPr>
              <a:t>1 huevo duro picado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sz="1900" dirty="0" smtClean="0">
                <a:latin typeface="Browallia New" pitchFamily="34" charset="-34"/>
                <a:cs typeface="Browallia New" pitchFamily="34" charset="-34"/>
              </a:rPr>
              <a:t>1 palta madura cortada en rajas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sz="1900" dirty="0" smtClean="0">
                <a:latin typeface="Browallia New" pitchFamily="34" charset="-34"/>
                <a:cs typeface="Browallia New" pitchFamily="34" charset="-34"/>
              </a:rPr>
              <a:t>6 aceitunas negras picadas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sz="1900" dirty="0" smtClean="0">
                <a:latin typeface="Browallia New" pitchFamily="34" charset="-34"/>
                <a:cs typeface="Browallia New" pitchFamily="34" charset="-34"/>
              </a:rPr>
              <a:t>perejil</a:t>
            </a:r>
          </a:p>
        </p:txBody>
      </p:sp>
      <p:sp>
        <p:nvSpPr>
          <p:cNvPr id="7" name="6 Botón de acción: Inicio">
            <a:hlinkClick r:id="rId2" action="ppaction://hlinksldjump" highlightClick="1"/>
          </p:cNvPr>
          <p:cNvSpPr/>
          <p:nvPr/>
        </p:nvSpPr>
        <p:spPr>
          <a:xfrm>
            <a:off x="8243888" y="6264275"/>
            <a:ext cx="431800" cy="4778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pic>
        <p:nvPicPr>
          <p:cNvPr id="17413" name="9 Marcador de contenido" descr="causa-rellena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11638" y="1844675"/>
            <a:ext cx="4071937" cy="3529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s-P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Cebiche</a:t>
            </a:r>
            <a:r>
              <a:rPr lang="es-P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Ingredientes:</a:t>
            </a:r>
          </a:p>
        </p:txBody>
      </p:sp>
      <p:sp>
        <p:nvSpPr>
          <p:cNvPr id="18434" name="4 Marcador de contenido"/>
          <p:cNvSpPr>
            <a:spLocks noGrp="1"/>
          </p:cNvSpPr>
          <p:nvPr>
            <p:ph sz="quarter" idx="1"/>
          </p:nvPr>
        </p:nvSpPr>
        <p:spPr>
          <a:xfrm>
            <a:off x="468313" y="2060575"/>
            <a:ext cx="3657600" cy="319722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s-PE" smtClean="0"/>
              <a:t>1 Kg de pescado fresco</a:t>
            </a:r>
          </a:p>
          <a:p>
            <a:pPr>
              <a:buFont typeface="Wingdings" pitchFamily="2" charset="2"/>
              <a:buChar char="v"/>
            </a:pPr>
            <a:r>
              <a:rPr lang="es-PE" smtClean="0"/>
              <a:t>15 </a:t>
            </a:r>
            <a:r>
              <a:rPr lang="es-PE" b="1" smtClean="0"/>
              <a:t>limones</a:t>
            </a:r>
            <a:endParaRPr lang="es-PE" smtClean="0"/>
          </a:p>
          <a:p>
            <a:pPr>
              <a:buFont typeface="Wingdings" pitchFamily="2" charset="2"/>
              <a:buChar char="v"/>
            </a:pPr>
            <a:r>
              <a:rPr lang="es-PE" smtClean="0"/>
              <a:t>1 </a:t>
            </a:r>
            <a:r>
              <a:rPr lang="es-PE" b="1" smtClean="0"/>
              <a:t>cebolla</a:t>
            </a:r>
            <a:r>
              <a:rPr lang="es-PE" smtClean="0"/>
              <a:t> morada</a:t>
            </a:r>
          </a:p>
          <a:p>
            <a:pPr>
              <a:buFont typeface="Wingdings" pitchFamily="2" charset="2"/>
              <a:buChar char="v"/>
            </a:pPr>
            <a:r>
              <a:rPr lang="es-PE" smtClean="0"/>
              <a:t>½ rocoto o </a:t>
            </a:r>
            <a:r>
              <a:rPr lang="es-PE" b="1" smtClean="0"/>
              <a:t>ají</a:t>
            </a:r>
            <a:r>
              <a:rPr lang="es-PE" smtClean="0"/>
              <a:t> rojo</a:t>
            </a:r>
          </a:p>
          <a:p>
            <a:pPr>
              <a:buFont typeface="Wingdings" pitchFamily="2" charset="2"/>
              <a:buChar char="v"/>
            </a:pPr>
            <a:r>
              <a:rPr lang="es-PE" smtClean="0"/>
              <a:t>2 ramas de </a:t>
            </a:r>
            <a:r>
              <a:rPr lang="es-PE" b="1" smtClean="0"/>
              <a:t>culantro</a:t>
            </a:r>
            <a:endParaRPr lang="es-PE" smtClean="0"/>
          </a:p>
          <a:p>
            <a:pPr>
              <a:buFont typeface="Wingdings" pitchFamily="2" charset="2"/>
              <a:buChar char="v"/>
            </a:pPr>
            <a:r>
              <a:rPr lang="es-PE" smtClean="0"/>
              <a:t>½ </a:t>
            </a:r>
            <a:r>
              <a:rPr lang="es-PE" b="1" smtClean="0"/>
              <a:t>ají</a:t>
            </a:r>
            <a:r>
              <a:rPr lang="es-PE" smtClean="0"/>
              <a:t> amarillo</a:t>
            </a:r>
          </a:p>
          <a:p>
            <a:pPr>
              <a:buFont typeface="Wingdings" pitchFamily="2" charset="2"/>
              <a:buChar char="v"/>
            </a:pPr>
            <a:r>
              <a:rPr lang="es-PE" b="1" smtClean="0"/>
              <a:t>sal</a:t>
            </a:r>
            <a:endParaRPr lang="es-PE" smtClean="0"/>
          </a:p>
        </p:txBody>
      </p:sp>
      <p:pic>
        <p:nvPicPr>
          <p:cNvPr id="18435" name="6 Marcador de contenido" descr="ceviche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l="6345" t="5444" r="8650" b="5637"/>
          <a:stretch>
            <a:fillRect/>
          </a:stretch>
        </p:blipFill>
        <p:spPr>
          <a:xfrm>
            <a:off x="4533900" y="2271713"/>
            <a:ext cx="4141788" cy="3028950"/>
          </a:xfrm>
        </p:spPr>
      </p:pic>
      <p:sp>
        <p:nvSpPr>
          <p:cNvPr id="8" name="7 Botón de acción: Inicio">
            <a:hlinkClick r:id="rId3" action="ppaction://hlinksldjump" highlightClick="1"/>
          </p:cNvPr>
          <p:cNvSpPr/>
          <p:nvPr/>
        </p:nvSpPr>
        <p:spPr>
          <a:xfrm>
            <a:off x="8243888" y="6264275"/>
            <a:ext cx="431800" cy="4778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s-P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Anticucho</a:t>
            </a:r>
            <a:br>
              <a:rPr lang="es-P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Ingredientes: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74840" cy="4853136"/>
          </a:xfrm>
        </p:spPr>
        <p:txBody>
          <a:bodyPr numCol="2">
            <a:norm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s-P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Marinada: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2 dientes de ajo, molidos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¼ taza de ají panca molido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Sal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Pimienta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Comino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¾ taza de vinagre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½ cucharadita de sal</a:t>
            </a:r>
          </a:p>
          <a:p>
            <a:pPr marL="450850" fontAlgn="auto">
              <a:spcAft>
                <a:spcPts val="0"/>
              </a:spcAft>
              <a:buFont typeface="Wingdings"/>
              <a:buNone/>
              <a:defRPr/>
            </a:pPr>
            <a:r>
              <a:rPr lang="es-P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Anticuchos:</a:t>
            </a:r>
          </a:p>
          <a:p>
            <a:pPr marL="45085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1 corazón de res, limpio y sin grasa</a:t>
            </a:r>
          </a:p>
          <a:p>
            <a:pPr marL="45085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Sal Aceite</a:t>
            </a:r>
          </a:p>
          <a:p>
            <a:pPr marL="45085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Ají amarillo fresco molido</a:t>
            </a:r>
          </a:p>
          <a:p>
            <a:pPr marL="45085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Palitos para anticuchos </a:t>
            </a:r>
          </a:p>
        </p:txBody>
      </p:sp>
      <p:pic>
        <p:nvPicPr>
          <p:cNvPr id="19459" name="6 Marcador de contenido" descr="anticucho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18088" y="2420938"/>
            <a:ext cx="3657600" cy="2743200"/>
          </a:xfrm>
        </p:spPr>
      </p:pic>
      <p:sp>
        <p:nvSpPr>
          <p:cNvPr id="8" name="7 Botón de acción: Inicio">
            <a:hlinkClick r:id="rId3" action="ppaction://hlinksldjump" highlightClick="1"/>
          </p:cNvPr>
          <p:cNvSpPr/>
          <p:nvPr/>
        </p:nvSpPr>
        <p:spPr>
          <a:xfrm>
            <a:off x="8243888" y="6264275"/>
            <a:ext cx="431800" cy="4778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s-P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Arroz con Mariscos</a:t>
            </a:r>
            <a:br>
              <a:rPr lang="es-P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Ingredientes: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618856" cy="4572000"/>
          </a:xfrm>
        </p:spPr>
        <p:txBody>
          <a:bodyPr numCol="2"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5 Tazas de Arroz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1/4 de Kg. de Camarones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1/4 de Kg. de Conchitas de Abanico (sin Valvas)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1/4 de Kg. de Pulpo picado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1/4 de </a:t>
            </a:r>
            <a:r>
              <a:rPr lang="es-PE" dirty="0" err="1" smtClean="0">
                <a:latin typeface="Browallia New" pitchFamily="34" charset="-34"/>
                <a:cs typeface="Browallia New" pitchFamily="34" charset="-34"/>
              </a:rPr>
              <a:t>Klg.</a:t>
            </a: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 de Machas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1 Docena de Choros cocidos (sin valvas)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4 Tazas de Agua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1 Taza de Cerveza Rubia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3 Cucharadas de Ajo molido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2 Cucharadas de Ají molido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2 Cucharadas de Culantro picado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2 Cucharadas de Ají Amarillo molido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1 Cebolla grande picada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1 Tomate pelado y picado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1 Cucharada de Palillo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1 Taza de Granos de Choclo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1 Zanahoria Picada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1 Taza de Alverjas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1/2 Taza de Aceite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PE" dirty="0" smtClean="0">
                <a:latin typeface="Browallia New" pitchFamily="34" charset="-34"/>
                <a:cs typeface="Browallia New" pitchFamily="34" charset="-34"/>
              </a:rPr>
              <a:t>Sal, Pimienta y Comino al gusto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s-PE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7" name="6 Botón de acción: Inicio">
            <a:hlinkClick r:id="rId2" action="ppaction://hlinksldjump" highlightClick="1"/>
          </p:cNvPr>
          <p:cNvSpPr/>
          <p:nvPr/>
        </p:nvSpPr>
        <p:spPr>
          <a:xfrm>
            <a:off x="8243888" y="6264275"/>
            <a:ext cx="431800" cy="4778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8" name="7 Elipse"/>
          <p:cNvSpPr/>
          <p:nvPr/>
        </p:nvSpPr>
        <p:spPr>
          <a:xfrm>
            <a:off x="5148263" y="1773238"/>
            <a:ext cx="3600450" cy="338455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348880"/>
            <a:ext cx="7467600" cy="143103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PE" sz="1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SIERRA</a:t>
            </a:r>
          </a:p>
        </p:txBody>
      </p:sp>
      <p:sp>
        <p:nvSpPr>
          <p:cNvPr id="3" name="2 Botón de acción: Inicio">
            <a:hlinkClick r:id="rId2" action="ppaction://hlinksldjump" highlightClick="1"/>
          </p:cNvPr>
          <p:cNvSpPr/>
          <p:nvPr/>
        </p:nvSpPr>
        <p:spPr>
          <a:xfrm>
            <a:off x="8243888" y="6264275"/>
            <a:ext cx="431800" cy="4778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660</TotalTime>
  <Words>478</Words>
  <Application>Microsoft Office PowerPoint</Application>
  <PresentationFormat>On-screen Show (4:3)</PresentationFormat>
  <Paragraphs>119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Plantilla de diseño</vt:lpstr>
      </vt:variant>
      <vt:variant>
        <vt:i4>7</vt:i4>
      </vt:variant>
      <vt:variant>
        <vt:lpstr>Títulos de diapositiva</vt:lpstr>
      </vt:variant>
      <vt:variant>
        <vt:i4>20</vt:i4>
      </vt:variant>
    </vt:vector>
  </HeadingPairs>
  <TitlesOfParts>
    <vt:vector size="34" baseType="lpstr">
      <vt:lpstr>Century Schoolbook</vt:lpstr>
      <vt:lpstr>Arial</vt:lpstr>
      <vt:lpstr>Wingdings</vt:lpstr>
      <vt:lpstr>Wingdings 2</vt:lpstr>
      <vt:lpstr>Calibri</vt:lpstr>
      <vt:lpstr>Chiller</vt:lpstr>
      <vt:lpstr>Browallia New</vt:lpstr>
      <vt:lpstr>Mirador</vt:lpstr>
      <vt:lpstr>Mirador</vt:lpstr>
      <vt:lpstr>Mirador</vt:lpstr>
      <vt:lpstr>Mirador</vt:lpstr>
      <vt:lpstr>Mirador</vt:lpstr>
      <vt:lpstr>Mirador</vt:lpstr>
      <vt:lpstr>Mirador</vt:lpstr>
      <vt:lpstr>Diapositiva 1</vt:lpstr>
      <vt:lpstr>ÍNDICE</vt:lpstr>
      <vt:lpstr>Diapositiva 3</vt:lpstr>
      <vt:lpstr>CHILCANO DE PESCADO INGREDIENTES:</vt:lpstr>
      <vt:lpstr>CAUSA RELLENA INGREDIENTES:</vt:lpstr>
      <vt:lpstr>CEBICHE INGREDIENTES:</vt:lpstr>
      <vt:lpstr>ANTICUCHO INGREDIENTES:</vt:lpstr>
      <vt:lpstr>ARROZ CON MARISCOS INGREDIENTES:</vt:lpstr>
      <vt:lpstr>Diapositiva 9</vt:lpstr>
      <vt:lpstr>SOPA VERDE INGREDIENTES:</vt:lpstr>
      <vt:lpstr>PACHAMANCA INGREDIENTES:</vt:lpstr>
      <vt:lpstr>CHANFAINITA INGREDIENTES:</vt:lpstr>
      <vt:lpstr>PICANTE DE CUY INGREDIENTES:</vt:lpstr>
      <vt:lpstr>PAPA A LA HUANCAÍNA INGREDIENTES:</vt:lpstr>
      <vt:lpstr>Diapositiva 15</vt:lpstr>
      <vt:lpstr>JUANE DE GALLINA INGREDIENTES:</vt:lpstr>
      <vt:lpstr>INCHICAPI INGREDIENTES:</vt:lpstr>
      <vt:lpstr>PICADILLO DE PAICHE INGREDIENTES:</vt:lpstr>
      <vt:lpstr>TACACHO CON CECINA INGREDIENTES:</vt:lpstr>
      <vt:lpstr>JUGO DE CAMU CAMU INGREDIENTES: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Platos Típicos del Perú</dc:title>
  <dc:creator>Emily</dc:creator>
  <cp:lastModifiedBy>maria</cp:lastModifiedBy>
  <cp:revision>55</cp:revision>
  <dcterms:created xsi:type="dcterms:W3CDTF">2012-04-14T23:24:52Z</dcterms:created>
  <dcterms:modified xsi:type="dcterms:W3CDTF">2012-04-21T21:33:49Z</dcterms:modified>
</cp:coreProperties>
</file>