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33"/>
    <a:srgbClr val="0066CC"/>
    <a:srgbClr val="000099"/>
    <a:srgbClr val="CC3300"/>
    <a:srgbClr val="666699"/>
    <a:srgbClr val="FFCC00"/>
    <a:srgbClr val="FF9933"/>
    <a:srgbClr val="C7FF8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F5E32-1A84-4E7A-9D75-7B8CF44E5EB7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FA843-BFB2-42D7-8CA5-8DC7441AE47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7B70F-4604-4CA2-8944-465F3BCA5F94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52A6A-3A4E-40E2-ABC5-E6B6DC5822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9438C-1F72-476C-94AD-A813ECD776E5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B5A6A-4048-4421-8197-A29EC63C5C2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3A6EC-0CB7-48B0-AF80-FBA9914F7FB1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026B2-E743-47EA-9056-6DBC47CD2C9F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C8048-1C6E-4DC4-9853-848019DA4018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07F55-3E45-4182-ACD2-735E6AF456A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114B0-F70E-4799-AF05-E01B9FBB4F66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C0174-9A43-4C15-8BD1-06F0F8ADCF6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C318F-8460-4D7F-B146-55BBC1800FA5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1B7CA-3F3B-4183-8260-26D673FC175B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2F4C4-D843-4434-B319-98CD27147C28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8BA5D7-6399-4248-BB73-312B5F44481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B0783-C017-4999-A8B8-22783F4500FC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A42E3-949B-4EA0-A714-F320EEA718E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86697-704D-4E22-9887-9425357DFA66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A37B5-FFA5-45E1-B75B-0D4CEF722AB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BA20D-6DD0-460A-9CDB-CDA9D9427E0D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8E746D-473E-457F-8659-F677E5DDC13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AC3681D-491B-4117-8838-CFA36F07352E}" type="datetimeFigureOut">
              <a:rPr lang="es-ES"/>
              <a:pPr>
                <a:defRPr/>
              </a:pPr>
              <a:t>05/04/2012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B9E47D-3BC4-4BE8-AB75-97A368A496B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27088" y="620713"/>
            <a:ext cx="7700962" cy="3240087"/>
          </a:xfrm>
          <a:solidFill>
            <a:srgbClr val="CC3300"/>
          </a:solidFill>
        </p:spPr>
        <p:txBody>
          <a:bodyPr/>
          <a:lstStyle/>
          <a:p>
            <a:pPr algn="l"/>
            <a:r>
              <a:rPr lang="es-ES" sz="6000" smtClean="0">
                <a:solidFill>
                  <a:srgbClr val="66FF33"/>
                </a:solidFill>
                <a:latin typeface="Algerian" pitchFamily="82" charset="0"/>
              </a:rPr>
              <a:t>PRESENTACION</a:t>
            </a:r>
            <a:r>
              <a:rPr lang="es-ES" sz="6000" smtClean="0">
                <a:latin typeface="Algerian" pitchFamily="82" charset="0"/>
              </a:rPr>
              <a:t> </a:t>
            </a:r>
            <a:r>
              <a:rPr lang="es-ES" sz="6000" smtClean="0">
                <a:solidFill>
                  <a:srgbClr val="66FF33"/>
                </a:solidFill>
                <a:latin typeface="Algerian" pitchFamily="82" charset="0"/>
              </a:rPr>
              <a:t>DE OFFICE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088" y="3860800"/>
            <a:ext cx="7673975" cy="2232025"/>
          </a:xfrm>
          <a:solidFill>
            <a:srgbClr val="CCFFCC"/>
          </a:solidFill>
        </p:spPr>
        <p:txBody>
          <a:bodyPr/>
          <a:lstStyle/>
          <a:p>
            <a:pPr algn="l">
              <a:lnSpc>
                <a:spcPct val="90000"/>
              </a:lnSpc>
            </a:pPr>
            <a:endParaRPr lang="es-ES" sz="2400" b="1" u="sng" smtClean="0">
              <a:solidFill>
                <a:srgbClr val="89898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radley Hand ITC" pitchFamily="66" charset="0"/>
            </a:endParaRPr>
          </a:p>
          <a:p>
            <a:pPr algn="l">
              <a:lnSpc>
                <a:spcPct val="90000"/>
              </a:lnSpc>
            </a:pPr>
            <a:r>
              <a:rPr lang="es-ES" sz="2400" b="1" u="sng" smtClean="0">
                <a:solidFill>
                  <a:srgbClr val="89898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itchFamily="66" charset="0"/>
              </a:rPr>
              <a:t>ALUMNO</a:t>
            </a:r>
            <a:r>
              <a:rPr lang="es-ES" sz="2400" smtClean="0">
                <a:solidFill>
                  <a:srgbClr val="898989"/>
                </a:solidFill>
                <a:latin typeface="Bradley Hand ITC" pitchFamily="66" charset="0"/>
              </a:rPr>
              <a:t>: </a:t>
            </a:r>
            <a:r>
              <a:rPr lang="es-ES" sz="2400" b="1" smtClean="0">
                <a:solidFill>
                  <a:srgbClr val="898989"/>
                </a:solidFill>
                <a:latin typeface="Bradley Hand ITC" pitchFamily="66" charset="0"/>
              </a:rPr>
              <a:t>CARLOS GILBERTO HANCCO M.</a:t>
            </a:r>
          </a:p>
          <a:p>
            <a:pPr algn="l">
              <a:lnSpc>
                <a:spcPct val="90000"/>
              </a:lnSpc>
            </a:pPr>
            <a:r>
              <a:rPr lang="es-ES" sz="2400" b="1" u="sng" smtClean="0">
                <a:solidFill>
                  <a:srgbClr val="89898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itchFamily="66" charset="0"/>
              </a:rPr>
              <a:t>PROFESOR</a:t>
            </a:r>
            <a:r>
              <a:rPr lang="es-ES" sz="2400" smtClean="0">
                <a:solidFill>
                  <a:srgbClr val="898989"/>
                </a:solidFill>
                <a:latin typeface="Bradley Hand ITC" pitchFamily="66" charset="0"/>
              </a:rPr>
              <a:t>: </a:t>
            </a:r>
            <a:r>
              <a:rPr lang="es-ES" sz="2400" b="1" smtClean="0">
                <a:solidFill>
                  <a:srgbClr val="898989"/>
                </a:solidFill>
                <a:latin typeface="Bradley Hand ITC" pitchFamily="66" charset="0"/>
              </a:rPr>
              <a:t>VICTOR ESPINOZA.</a:t>
            </a:r>
          </a:p>
          <a:p>
            <a:pPr algn="l">
              <a:lnSpc>
                <a:spcPct val="90000"/>
              </a:lnSpc>
            </a:pPr>
            <a:r>
              <a:rPr lang="es-ES" sz="2400" b="1" u="sng" smtClean="0">
                <a:solidFill>
                  <a:srgbClr val="89898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itchFamily="66" charset="0"/>
              </a:rPr>
              <a:t>ASIGNATURA</a:t>
            </a:r>
            <a:r>
              <a:rPr lang="es-ES" sz="2400" smtClean="0">
                <a:solidFill>
                  <a:srgbClr val="898989"/>
                </a:solidFill>
                <a:latin typeface="Bradley Hand ITC" pitchFamily="66" charset="0"/>
              </a:rPr>
              <a:t>: </a:t>
            </a:r>
            <a:r>
              <a:rPr lang="es-ES" sz="2400" b="1" smtClean="0">
                <a:solidFill>
                  <a:srgbClr val="898989"/>
                </a:solidFill>
                <a:latin typeface="Bradley Hand ITC" pitchFamily="66" charset="0"/>
              </a:rPr>
              <a:t>POWER POINT</a:t>
            </a:r>
          </a:p>
          <a:p>
            <a:pPr algn="l">
              <a:lnSpc>
                <a:spcPct val="90000"/>
              </a:lnSpc>
            </a:pPr>
            <a:r>
              <a:rPr lang="es-ES" sz="2400" b="1" u="sng" smtClean="0">
                <a:solidFill>
                  <a:srgbClr val="89898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radley Hand ITC" pitchFamily="66" charset="0"/>
              </a:rPr>
              <a:t>HORARIO</a:t>
            </a:r>
            <a:r>
              <a:rPr lang="es-ES" sz="2400" smtClean="0">
                <a:solidFill>
                  <a:srgbClr val="898989"/>
                </a:solidFill>
                <a:latin typeface="Bradley Hand ITC" pitchFamily="66" charset="0"/>
              </a:rPr>
              <a:t>: </a:t>
            </a:r>
            <a:r>
              <a:rPr lang="es-ES" sz="2400" b="1" smtClean="0">
                <a:solidFill>
                  <a:srgbClr val="898989"/>
                </a:solidFill>
                <a:latin typeface="Bradley Hand ITC" pitchFamily="66" charset="0"/>
              </a:rPr>
              <a:t>MARTES Y JUEVES DE 8PM A 10 PM.</a:t>
            </a:r>
          </a:p>
        </p:txBody>
      </p:sp>
      <p:pic>
        <p:nvPicPr>
          <p:cNvPr id="13317" name="Picture 5" descr="microsoft-office-logo-and-icon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2EEF4"/>
              </a:clrFrom>
              <a:clrTo>
                <a:srgbClr val="E2EEF4">
                  <a:alpha val="0"/>
                </a:srgbClr>
              </a:clrTo>
            </a:clrChange>
          </a:blip>
          <a:srcRect l="4836" t="53491" r="3587" b="10815"/>
          <a:stretch>
            <a:fillRect/>
          </a:stretch>
        </p:blipFill>
        <p:spPr bwMode="auto">
          <a:xfrm>
            <a:off x="3419475" y="2828925"/>
            <a:ext cx="5256213" cy="1177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C0C0C0"/>
              </a:gs>
              <a:gs pos="100000">
                <a:srgbClr val="0066CC"/>
              </a:gs>
            </a:gsLst>
            <a:lin ang="5400000" scaled="1"/>
          </a:gradFill>
        </p:spPr>
        <p:txBody>
          <a:bodyPr/>
          <a:lstStyle/>
          <a:p>
            <a:r>
              <a:rPr lang="es-ES" sz="5000" smtClean="0">
                <a:solidFill>
                  <a:srgbClr val="A7C4FF"/>
                </a:solidFill>
                <a:latin typeface="Copperplate Gothic Bold" pitchFamily="34" charset="0"/>
              </a:rPr>
              <a:t>VISIO</a:t>
            </a:r>
          </a:p>
        </p:txBody>
      </p:sp>
      <p:sp>
        <p:nvSpPr>
          <p:cNvPr id="28677" name="Rectangle 5"/>
          <p:cNvSpPr>
            <a:spLocks noGrp="1"/>
          </p:cNvSpPr>
          <p:nvPr>
            <p:ph sz="half" idx="1"/>
          </p:nvPr>
        </p:nvSpPr>
        <p:spPr>
          <a:xfrm>
            <a:off x="468313" y="1989138"/>
            <a:ext cx="4038600" cy="4165600"/>
          </a:xfrm>
        </p:spPr>
        <p:txBody>
          <a:bodyPr/>
          <a:lstStyle/>
          <a:p>
            <a:r>
              <a:rPr lang="es-ES" smtClean="0">
                <a:solidFill>
                  <a:srgbClr val="0066CC"/>
                </a:solidFill>
              </a:rPr>
              <a:t>Es un software de dibujo vectorial para el campo de Ingeniería y Arquitectura que permite realizar diagramas de oficinas, diagramas de bases de datos, diagramas de flujo de programas, UML, y más.</a:t>
            </a:r>
          </a:p>
        </p:txBody>
      </p:sp>
      <p:pic>
        <p:nvPicPr>
          <p:cNvPr id="28679" name="Picture 7" descr="VISIO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0" y="2276475"/>
            <a:ext cx="4103688" cy="3656013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rgbClr val="FF9933"/>
              </a:gs>
              <a:gs pos="100000">
                <a:srgbClr val="FFCC00"/>
              </a:gs>
            </a:gsLst>
            <a:lin ang="5400000" scaled="1"/>
          </a:gradFill>
        </p:spPr>
        <p:txBody>
          <a:bodyPr/>
          <a:lstStyle/>
          <a:p>
            <a:r>
              <a:rPr lang="es-ES" sz="4100" smtClean="0">
                <a:solidFill>
                  <a:srgbClr val="0066CC"/>
                </a:solidFill>
                <a:latin typeface="Elephant" pitchFamily="18" charset="0"/>
              </a:rPr>
              <a:t>INTERNET</a:t>
            </a:r>
          </a:p>
        </p:txBody>
      </p:sp>
      <p:sp>
        <p:nvSpPr>
          <p:cNvPr id="30725" name="Rectangle 5"/>
          <p:cNvSpPr>
            <a:spLocks noGrp="1"/>
          </p:cNvSpPr>
          <p:nvPr>
            <p:ph sz="half" idx="1"/>
          </p:nvPr>
        </p:nvSpPr>
        <p:spPr>
          <a:xfrm>
            <a:off x="457200" y="1844675"/>
            <a:ext cx="4038600" cy="4281488"/>
          </a:xfrm>
        </p:spPr>
        <p:txBody>
          <a:bodyPr/>
          <a:lstStyle/>
          <a:p>
            <a:r>
              <a:rPr lang="es-ES" sz="2600" smtClean="0">
                <a:solidFill>
                  <a:schemeClr val="accent1"/>
                </a:solidFill>
              </a:rPr>
              <a:t>Es un conjunto descentralizado de redes de comunicación interconectadas de alcance mundial. </a:t>
            </a:r>
          </a:p>
          <a:p>
            <a:r>
              <a:rPr lang="es-ES" sz="2600" smtClean="0">
                <a:solidFill>
                  <a:schemeClr val="accent1"/>
                </a:solidFill>
              </a:rPr>
              <a:t>Muchos utilizan Internet para descargar música, películas y otros trabajos. Otros utilizan la red para búsquedas de información .</a:t>
            </a:r>
          </a:p>
        </p:txBody>
      </p:sp>
      <p:pic>
        <p:nvPicPr>
          <p:cNvPr id="30727" name="Picture 7" descr="internet_explorer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1916113"/>
            <a:ext cx="3887787" cy="3887787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rgbClr val="000099">
                  <a:gamma/>
                  <a:shade val="46275"/>
                  <a:invGamma/>
                </a:srgbClr>
              </a:gs>
              <a:gs pos="100000">
                <a:srgbClr val="000099"/>
              </a:gs>
            </a:gsLst>
            <a:lin ang="5400000" scaled="1"/>
          </a:gradFill>
        </p:spPr>
        <p:txBody>
          <a:bodyPr/>
          <a:lstStyle/>
          <a:p>
            <a:r>
              <a:rPr lang="es-ES" b="1" smtClean="0">
                <a:solidFill>
                  <a:schemeClr val="bg1"/>
                </a:solidFill>
              </a:rPr>
              <a:t>FRONTPAGE</a:t>
            </a:r>
          </a:p>
        </p:txBody>
      </p:sp>
      <p:sp>
        <p:nvSpPr>
          <p:cNvPr id="32773" name="Rectangle 5"/>
          <p:cNvSpPr>
            <a:spLocks noGrp="1"/>
          </p:cNvSpPr>
          <p:nvPr>
            <p:ph sz="half" idx="1"/>
          </p:nvPr>
        </p:nvSpPr>
        <p:spPr>
          <a:xfrm>
            <a:off x="468313" y="2349500"/>
            <a:ext cx="4038600" cy="3776663"/>
          </a:xfrm>
        </p:spPr>
        <p:txBody>
          <a:bodyPr/>
          <a:lstStyle/>
          <a:p>
            <a:r>
              <a:rPr lang="es-ES" sz="3000" smtClean="0">
                <a:solidFill>
                  <a:srgbClr val="666699"/>
                </a:solidFill>
              </a:rPr>
              <a:t>FrontPage es un programa que incorpora, bajo un mismo entorno, varias utilidades encaminadas al diseño Web. </a:t>
            </a:r>
          </a:p>
        </p:txBody>
      </p:sp>
      <p:pic>
        <p:nvPicPr>
          <p:cNvPr id="32775" name="Picture 7" descr="Front-Page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00563" y="1773238"/>
            <a:ext cx="4248150" cy="424815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es-ES" smtClean="0">
                <a:solidFill>
                  <a:srgbClr val="C7FF8F"/>
                </a:solidFill>
                <a:latin typeface="Broadway" pitchFamily="82" charset="0"/>
              </a:rPr>
              <a:t>TABLA DE CONTENIDO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WINDOWS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WORD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EXCEL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POWER POINT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OUTLOOK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INFOPATH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PUBLISHER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VISIO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INTERNET</a:t>
            </a:r>
          </a:p>
          <a:p>
            <a:pPr>
              <a:lnSpc>
                <a:spcPct val="80000"/>
              </a:lnSpc>
            </a:pPr>
            <a:r>
              <a:rPr lang="es-ES" sz="2700" b="1" smtClean="0">
                <a:effectLst>
                  <a:outerShdw blurRad="38100" dist="38100" dir="2700000" algn="tl">
                    <a:srgbClr val="FFFFFF"/>
                  </a:outerShdw>
                </a:effectLst>
                <a:latin typeface="Bradley Hand ITC" pitchFamily="66" charset="0"/>
              </a:rPr>
              <a:t>FRONTPAGE</a:t>
            </a:r>
          </a:p>
        </p:txBody>
      </p:sp>
      <p:pic>
        <p:nvPicPr>
          <p:cNvPr id="14340" name="Picture 4" descr="microsoft-office-logo-and-icon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2852738"/>
            <a:ext cx="4445000" cy="25527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r>
              <a:rPr lang="es-ES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15362" name="2 Marcador de contenido"/>
          <p:cNvSpPr>
            <a:spLocks noGrp="1"/>
          </p:cNvSpPr>
          <p:nvPr>
            <p:ph sz="half" idx="1"/>
          </p:nvPr>
        </p:nvSpPr>
        <p:spPr>
          <a:xfrm>
            <a:off x="468313" y="2492375"/>
            <a:ext cx="4038600" cy="3633788"/>
          </a:xfrm>
        </p:spPr>
        <p:txBody>
          <a:bodyPr/>
          <a:lstStyle/>
          <a:p>
            <a:r>
              <a:rPr lang="es-ES" sz="3200" b="1" smtClean="0">
                <a:solidFill>
                  <a:srgbClr val="000000"/>
                </a:solidFill>
              </a:rPr>
              <a:t>Microsoft Windows</a:t>
            </a:r>
            <a:r>
              <a:rPr lang="es-ES" sz="3200" smtClean="0">
                <a:solidFill>
                  <a:srgbClr val="000000"/>
                </a:solidFill>
              </a:rPr>
              <a:t> es el nombre de una familia de sistemas operativos desarrollados por Microsoft </a:t>
            </a:r>
          </a:p>
        </p:txBody>
      </p:sp>
      <p:pic>
        <p:nvPicPr>
          <p:cNvPr id="15363" name="4 Marcador de contenido" descr="WINDOWS.bmp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2492375"/>
            <a:ext cx="3714750" cy="2533650"/>
          </a:xfrm>
        </p:spPr>
      </p:pic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>
            <a:off x="2051050" y="549275"/>
            <a:ext cx="5329238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WINDOWS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3399FF">
                  <a:gamma/>
                  <a:shade val="46275"/>
                  <a:invGamma/>
                </a:srgbClr>
              </a:gs>
              <a:gs pos="50000">
                <a:srgbClr val="3399FF"/>
              </a:gs>
              <a:gs pos="100000">
                <a:srgbClr val="3399FF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r>
              <a:rPr lang="es-ES" sz="6000" b="1" smtClean="0">
                <a:solidFill>
                  <a:schemeClr val="bg1"/>
                </a:solidFill>
                <a:latin typeface="MV Boli" pitchFamily="2" charset="0"/>
              </a:rPr>
              <a:t>WORD</a:t>
            </a:r>
          </a:p>
        </p:txBody>
      </p:sp>
      <p:sp>
        <p:nvSpPr>
          <p:cNvPr id="16386" name="2 Marcador de contenido"/>
          <p:cNvSpPr>
            <a:spLocks noGrp="1"/>
          </p:cNvSpPr>
          <p:nvPr>
            <p:ph sz="half" idx="1"/>
          </p:nvPr>
        </p:nvSpPr>
        <p:spPr>
          <a:xfrm>
            <a:off x="468313" y="2708275"/>
            <a:ext cx="4038600" cy="3446463"/>
          </a:xfrm>
        </p:spPr>
        <p:txBody>
          <a:bodyPr/>
          <a:lstStyle/>
          <a:p>
            <a:r>
              <a:rPr lang="es-PE" sz="3600" smtClean="0">
                <a:solidFill>
                  <a:srgbClr val="008080"/>
                </a:solidFill>
              </a:rPr>
              <a:t>Microsoft </a:t>
            </a:r>
            <a:r>
              <a:rPr lang="es-PE" sz="3600" i="1" smtClean="0">
                <a:solidFill>
                  <a:srgbClr val="008080"/>
                </a:solidFill>
              </a:rPr>
              <a:t>Word</a:t>
            </a:r>
            <a:r>
              <a:rPr lang="es-PE" sz="3600" smtClean="0">
                <a:solidFill>
                  <a:srgbClr val="008080"/>
                </a:solidFill>
              </a:rPr>
              <a:t> es un software destinado al procesamiento de textos</a:t>
            </a:r>
            <a:endParaRPr lang="es-ES" sz="3600" smtClean="0">
              <a:solidFill>
                <a:srgbClr val="008080"/>
              </a:solidFill>
            </a:endParaRPr>
          </a:p>
        </p:txBody>
      </p:sp>
      <p:pic>
        <p:nvPicPr>
          <p:cNvPr id="16387" name="4 Marcador de contenido" descr="word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643438" y="2205038"/>
            <a:ext cx="4038600" cy="36385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669900">
                  <a:gamma/>
                  <a:shade val="46275"/>
                  <a:invGamma/>
                </a:srgbClr>
              </a:gs>
              <a:gs pos="50000">
                <a:srgbClr val="669900"/>
              </a:gs>
              <a:gs pos="100000">
                <a:srgbClr val="669900">
                  <a:gamma/>
                  <a:shade val="46275"/>
                  <a:invGamma/>
                </a:srgbClr>
              </a:gs>
            </a:gsLst>
            <a:lin ang="5400000" scaled="1"/>
          </a:gradFill>
        </p:spPr>
        <p:txBody>
          <a:bodyPr/>
          <a:lstStyle/>
          <a:p>
            <a:r>
              <a:rPr lang="es-ES" sz="4800" b="1" smtClean="0">
                <a:solidFill>
                  <a:srgbClr val="99FF99"/>
                </a:solidFill>
                <a:latin typeface="Bookman Old Style" pitchFamily="18" charset="0"/>
              </a:rPr>
              <a:t>EXCEL</a:t>
            </a:r>
          </a:p>
        </p:txBody>
      </p:sp>
      <p:sp>
        <p:nvSpPr>
          <p:cNvPr id="17410" name="2 Marcador de contenido"/>
          <p:cNvSpPr>
            <a:spLocks noGrp="1"/>
          </p:cNvSpPr>
          <p:nvPr>
            <p:ph sz="half" idx="1"/>
          </p:nvPr>
        </p:nvSpPr>
        <p:spPr>
          <a:xfrm>
            <a:off x="468313" y="2276475"/>
            <a:ext cx="4038600" cy="3849688"/>
          </a:xfrm>
        </p:spPr>
        <p:txBody>
          <a:bodyPr/>
          <a:lstStyle/>
          <a:p>
            <a:r>
              <a:rPr lang="es-PE" smtClean="0">
                <a:solidFill>
                  <a:srgbClr val="99CC00"/>
                </a:solidFill>
              </a:rPr>
              <a:t>Microsoft </a:t>
            </a:r>
            <a:r>
              <a:rPr lang="es-PE" i="1" smtClean="0">
                <a:solidFill>
                  <a:srgbClr val="99CC00"/>
                </a:solidFill>
              </a:rPr>
              <a:t>Excel</a:t>
            </a:r>
            <a:r>
              <a:rPr lang="es-PE" smtClean="0">
                <a:solidFill>
                  <a:srgbClr val="99CC00"/>
                </a:solidFill>
              </a:rPr>
              <a:t> es una aplicación para manejar hojas de cálculo. Este programa es desarrollado y distribuido por Microsoft.</a:t>
            </a:r>
            <a:endParaRPr lang="es-ES" smtClean="0">
              <a:solidFill>
                <a:srgbClr val="99CC00"/>
              </a:solidFill>
            </a:endParaRPr>
          </a:p>
        </p:txBody>
      </p:sp>
      <p:pic>
        <p:nvPicPr>
          <p:cNvPr id="17411" name="4 Marcador de contenido" descr="excel1.png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2349500"/>
            <a:ext cx="3600450" cy="31877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FF5050">
                  <a:gamma/>
                  <a:shade val="46275"/>
                  <a:invGamma/>
                </a:srgbClr>
              </a:gs>
              <a:gs pos="100000">
                <a:srgbClr val="FF5050"/>
              </a:gs>
            </a:gsLst>
            <a:lin ang="5400000" scaled="1"/>
          </a:gradFill>
          <a:ln>
            <a:solidFill>
              <a:srgbClr val="F2C400"/>
            </a:solidFill>
          </a:ln>
        </p:spPr>
        <p:txBody>
          <a:bodyPr/>
          <a:lstStyle/>
          <a:p>
            <a:r>
              <a:rPr lang="es-ES" b="1" smtClean="0">
                <a:solidFill>
                  <a:srgbClr val="FFCC00"/>
                </a:solidFill>
                <a:latin typeface="Goudy Old Style" pitchFamily="18" charset="0"/>
              </a:rPr>
              <a:t>POWER POINT</a:t>
            </a:r>
          </a:p>
        </p:txBody>
      </p:sp>
      <p:sp>
        <p:nvSpPr>
          <p:cNvPr id="18437" name="Rectangle 5"/>
          <p:cNvSpPr>
            <a:spLocks noGrp="1"/>
          </p:cNvSpPr>
          <p:nvPr>
            <p:ph sz="half" idx="1"/>
          </p:nvPr>
        </p:nvSpPr>
        <p:spPr>
          <a:xfrm>
            <a:off x="468313" y="1844675"/>
            <a:ext cx="4038600" cy="4310063"/>
          </a:xfrm>
        </p:spPr>
        <p:txBody>
          <a:bodyPr/>
          <a:lstStyle/>
          <a:p>
            <a:r>
              <a:rPr lang="es-ES" smtClean="0">
                <a:solidFill>
                  <a:srgbClr val="FF6600"/>
                </a:solidFill>
              </a:rPr>
              <a:t>Es un programa diseñado para hacer presentaciones con texto esquematizado, fácil de entender, animaciones de texto e imágenes prediseñadas o importadas desde imágenes de la computadora. </a:t>
            </a:r>
          </a:p>
        </p:txBody>
      </p:sp>
      <p:pic>
        <p:nvPicPr>
          <p:cNvPr id="18439" name="Picture 7" descr="powerpoint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076825" y="2276475"/>
            <a:ext cx="3167063" cy="316865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4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143000"/>
          </a:xfrm>
          <a:gradFill rotWithShape="1">
            <a:gsLst>
              <a:gs pos="0">
                <a:srgbClr val="FFCC00"/>
              </a:gs>
              <a:gs pos="100000">
                <a:srgbClr val="FFCC99"/>
              </a:gs>
            </a:gsLst>
            <a:lin ang="5400000" scaled="1"/>
          </a:gradFill>
        </p:spPr>
        <p:txBody>
          <a:bodyPr/>
          <a:lstStyle/>
          <a:p>
            <a:r>
              <a:rPr lang="es-ES" sz="4000" smtClean="0">
                <a:solidFill>
                  <a:srgbClr val="FF9900"/>
                </a:solidFill>
                <a:latin typeface="Goudy Stout" pitchFamily="18" charset="0"/>
              </a:rPr>
              <a:t>OUTLOOK</a:t>
            </a:r>
          </a:p>
        </p:txBody>
      </p:sp>
      <p:sp>
        <p:nvSpPr>
          <p:cNvPr id="22533" name="Rectangle 5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4038600" cy="4525963"/>
          </a:xfrm>
        </p:spPr>
        <p:txBody>
          <a:bodyPr/>
          <a:lstStyle/>
          <a:p>
            <a:r>
              <a:rPr lang="es-ES" smtClean="0">
                <a:solidFill>
                  <a:srgbClr val="E6BA00"/>
                </a:solidFill>
              </a:rPr>
              <a:t>Microsoft </a:t>
            </a:r>
            <a:r>
              <a:rPr lang="es-ES" b="1" i="1" smtClean="0">
                <a:solidFill>
                  <a:srgbClr val="E6BA00"/>
                </a:solidFill>
              </a:rPr>
              <a:t>Outlook</a:t>
            </a:r>
            <a:r>
              <a:rPr lang="es-ES" smtClean="0">
                <a:solidFill>
                  <a:srgbClr val="E6BA00"/>
                </a:solidFill>
              </a:rPr>
              <a:t> es un programa de organización ofimática y una excelente herramienta de administración del correo electrónico personal y de empresa que le ayudará a estar en contacto.</a:t>
            </a:r>
          </a:p>
        </p:txBody>
      </p:sp>
      <p:pic>
        <p:nvPicPr>
          <p:cNvPr id="22535" name="Picture 7" descr="outlook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586288" y="1844675"/>
            <a:ext cx="4010025" cy="417671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/>
          </p:cNvSpPr>
          <p:nvPr>
            <p:ph type="title"/>
          </p:nvPr>
        </p:nvSpPr>
        <p:spPr>
          <a:gradFill rotWithShape="1">
            <a:gsLst>
              <a:gs pos="0">
                <a:srgbClr val="6800D0"/>
              </a:gs>
              <a:gs pos="100000">
                <a:srgbClr val="99CCFF"/>
              </a:gs>
            </a:gsLst>
            <a:lin ang="5400000" scaled="1"/>
          </a:gradFill>
        </p:spPr>
        <p:txBody>
          <a:bodyPr/>
          <a:lstStyle/>
          <a:p>
            <a:r>
              <a:rPr lang="es-ES" b="1" smtClean="0">
                <a:solidFill>
                  <a:srgbClr val="FF6600"/>
                </a:solidFill>
                <a:latin typeface="Algerian" pitchFamily="82" charset="0"/>
              </a:rPr>
              <a:t>INFOPATH</a:t>
            </a:r>
          </a:p>
        </p:txBody>
      </p:sp>
      <p:sp>
        <p:nvSpPr>
          <p:cNvPr id="24581" name="Rectangle 5"/>
          <p:cNvSpPr>
            <a:spLocks noGrp="1"/>
          </p:cNvSpPr>
          <p:nvPr>
            <p:ph sz="half" idx="1"/>
          </p:nvPr>
        </p:nvSpPr>
        <p:spPr>
          <a:xfrm>
            <a:off x="468313" y="2205038"/>
            <a:ext cx="4038600" cy="3949700"/>
          </a:xfrm>
        </p:spPr>
        <p:txBody>
          <a:bodyPr/>
          <a:lstStyle/>
          <a:p>
            <a:r>
              <a:rPr lang="es-ES" sz="3600" smtClean="0">
                <a:solidFill>
                  <a:srgbClr val="9966FF"/>
                </a:solidFill>
              </a:rPr>
              <a:t>Es una aplicación usada para desarrollar formularios de entrada de datos basados en XML</a:t>
            </a:r>
            <a:r>
              <a:rPr lang="es-ES" sz="3600" smtClean="0"/>
              <a:t>. </a:t>
            </a:r>
          </a:p>
        </p:txBody>
      </p:sp>
      <p:pic>
        <p:nvPicPr>
          <p:cNvPr id="24583" name="Picture 7" descr="infopath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4875" y="1928813"/>
            <a:ext cx="4033838" cy="3948112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gradFill rotWithShape="1">
            <a:gsLst>
              <a:gs pos="0">
                <a:srgbClr val="009A96"/>
              </a:gs>
              <a:gs pos="100000">
                <a:schemeClr val="accent2"/>
              </a:gs>
            </a:gsLst>
            <a:lin ang="5400000" scaled="1"/>
          </a:gradFill>
          <a:ln>
            <a:solidFill>
              <a:srgbClr val="458A00"/>
            </a:solidFill>
          </a:ln>
        </p:spPr>
        <p:txBody>
          <a:bodyPr/>
          <a:lstStyle/>
          <a:p>
            <a:r>
              <a:rPr lang="es-ES" sz="4600" b="1" smtClean="0">
                <a:solidFill>
                  <a:srgbClr val="66FFFF"/>
                </a:solidFill>
                <a:latin typeface="Cambria" pitchFamily="18" charset="0"/>
              </a:rPr>
              <a:t>PUBLISHER</a:t>
            </a:r>
          </a:p>
        </p:txBody>
      </p:sp>
      <p:sp>
        <p:nvSpPr>
          <p:cNvPr id="26629" name="Rectangle 5"/>
          <p:cNvSpPr>
            <a:spLocks noGrp="1"/>
          </p:cNvSpPr>
          <p:nvPr>
            <p:ph sz="half" idx="1"/>
          </p:nvPr>
        </p:nvSpPr>
        <p:spPr>
          <a:xfrm>
            <a:off x="468313" y="2060575"/>
            <a:ext cx="4038600" cy="4094163"/>
          </a:xfrm>
        </p:spPr>
        <p:txBody>
          <a:bodyPr/>
          <a:lstStyle/>
          <a:p>
            <a:r>
              <a:rPr lang="es-ES" sz="3400" smtClean="0">
                <a:solidFill>
                  <a:srgbClr val="009999"/>
                </a:solidFill>
              </a:rPr>
              <a:t>Es una herramienta con la que puedes crear y realizar tarjetas personales, diplomas, trípticos, sitios web, folletos, etc.</a:t>
            </a:r>
          </a:p>
        </p:txBody>
      </p:sp>
      <p:pic>
        <p:nvPicPr>
          <p:cNvPr id="26631" name="Picture 7" descr="PUBLISHER"/>
          <p:cNvPicPr>
            <a:picLocks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87900" y="2060575"/>
            <a:ext cx="3887788" cy="38735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253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12</vt:i4>
      </vt:variant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25" baseType="lpstr">
      <vt:lpstr>Calibri</vt:lpstr>
      <vt:lpstr>Arial</vt:lpstr>
      <vt:lpstr>Algerian</vt:lpstr>
      <vt:lpstr>Goudy Stout</vt:lpstr>
      <vt:lpstr>Goudy Old Style</vt:lpstr>
      <vt:lpstr>Bookman Old Style</vt:lpstr>
      <vt:lpstr>MV Boli</vt:lpstr>
      <vt:lpstr>Cambria</vt:lpstr>
      <vt:lpstr>Copperplate Gothic Bold</vt:lpstr>
      <vt:lpstr>Elephant</vt:lpstr>
      <vt:lpstr>Bradley Hand ITC</vt:lpstr>
      <vt:lpstr>Broadway</vt:lpstr>
      <vt:lpstr>Tema de Office</vt:lpstr>
      <vt:lpstr>PRESENTACION DE OFFICE</vt:lpstr>
      <vt:lpstr>TABLA DE CONTENIDO</vt:lpstr>
      <vt:lpstr> </vt:lpstr>
      <vt:lpstr>WORD</vt:lpstr>
      <vt:lpstr>EXCEL</vt:lpstr>
      <vt:lpstr>POWER POINT</vt:lpstr>
      <vt:lpstr>OUTLOOK</vt:lpstr>
      <vt:lpstr>INFOPATH</vt:lpstr>
      <vt:lpstr>PUBLISHER</vt:lpstr>
      <vt:lpstr>VISIO</vt:lpstr>
      <vt:lpstr>INTERNET</vt:lpstr>
      <vt:lpstr>FRONTPAGE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PRESENTACION DE OFFICE</dc:title>
  <dc:creator>/-/ GP /-/</dc:creator>
  <cp:lastModifiedBy>maria</cp:lastModifiedBy>
  <cp:revision>32</cp:revision>
  <dcterms:created xsi:type="dcterms:W3CDTF">2012-04-04T02:04:27Z</dcterms:created>
  <dcterms:modified xsi:type="dcterms:W3CDTF">2012-04-05T19:27:59Z</dcterms:modified>
</cp:coreProperties>
</file>